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43" r:id="rId2"/>
    <p:sldId id="344" r:id="rId3"/>
    <p:sldId id="345" r:id="rId4"/>
    <p:sldId id="380" r:id="rId5"/>
    <p:sldId id="374" r:id="rId6"/>
    <p:sldId id="382" r:id="rId7"/>
    <p:sldId id="375" r:id="rId8"/>
    <p:sldId id="377" r:id="rId9"/>
    <p:sldId id="381" r:id="rId10"/>
    <p:sldId id="448" r:id="rId11"/>
    <p:sldId id="445" r:id="rId12"/>
    <p:sldId id="446" r:id="rId13"/>
    <p:sldId id="447" r:id="rId14"/>
    <p:sldId id="424" r:id="rId15"/>
    <p:sldId id="425" r:id="rId16"/>
    <p:sldId id="426" r:id="rId17"/>
    <p:sldId id="427" r:id="rId18"/>
    <p:sldId id="428" r:id="rId19"/>
    <p:sldId id="429" r:id="rId20"/>
    <p:sldId id="430" r:id="rId2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73E600"/>
    <a:srgbClr val="C9C9C9"/>
    <a:srgbClr val="ADADAD"/>
    <a:srgbClr val="D5D5D5"/>
    <a:srgbClr val="A9A9A9"/>
    <a:srgbClr val="EAEAEA"/>
    <a:srgbClr val="104886"/>
    <a:srgbClr val="0B325D"/>
    <a:srgbClr val="87AA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1" autoAdjust="0"/>
    <p:restoredTop sz="93800" autoAdjust="0"/>
  </p:normalViewPr>
  <p:slideViewPr>
    <p:cSldViewPr>
      <p:cViewPr varScale="1">
        <p:scale>
          <a:sx n="77" d="100"/>
          <a:sy n="77" d="100"/>
        </p:scale>
        <p:origin x="1824" y="4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1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smtClean="0">
                <a:latin typeface="+mn-lt"/>
              </a:defRPr>
            </a:lvl1pPr>
          </a:lstStyle>
          <a:p>
            <a:pPr>
              <a:defRPr/>
            </a:pPr>
            <a:fld id="{45B6D253-3989-4BAD-A2AE-6C975FF0C6FE}" type="datetimeFigureOut">
              <a:rPr lang="en-US"/>
              <a:pPr>
                <a:defRPr/>
              </a:pPr>
              <a:t>6/22/2016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smtClean="0">
                <a:latin typeface="+mn-lt"/>
              </a:defRPr>
            </a:lvl1pPr>
          </a:lstStyle>
          <a:p>
            <a:pPr>
              <a:defRPr/>
            </a:pPr>
            <a:fld id="{0F03383F-B844-46D8-AF00-954C05200A84}" type="slidenum">
              <a:rPr lang="en-US"/>
              <a:pPr>
                <a:defRPr/>
              </a:pPr>
              <a:t>‹#›</a:t>
            </a:fld>
            <a:endParaRPr lang="en-US" dirty="0"/>
          </a:p>
        </p:txBody>
      </p:sp>
    </p:spTree>
    <p:extLst>
      <p:ext uri="{BB962C8B-B14F-4D97-AF65-F5344CB8AC3E}">
        <p14:creationId xmlns:p14="http://schemas.microsoft.com/office/powerpoint/2010/main" val="5349361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ass.gov/eea/docs/doer/fuels/mass-carbon-tax-study.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511442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418211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656892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2830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05100" y="228600"/>
            <a:ext cx="1447800" cy="1085850"/>
          </a:xfrm>
        </p:spPr>
      </p:sp>
      <p:sp>
        <p:nvSpPr>
          <p:cNvPr id="3" name="Notes Placeholder 2"/>
          <p:cNvSpPr>
            <a:spLocks noGrp="1"/>
          </p:cNvSpPr>
          <p:nvPr>
            <p:ph type="body" idx="1"/>
          </p:nvPr>
        </p:nvSpPr>
        <p:spPr>
          <a:xfrm>
            <a:off x="381000" y="1905000"/>
            <a:ext cx="5791200" cy="4648200"/>
          </a:xfrm>
        </p:spPr>
        <p:txBody>
          <a:bodyPr/>
          <a:lstStyle/>
          <a:p>
            <a:endParaRPr lang="en-US" sz="1400" b="0" dirty="0"/>
          </a:p>
        </p:txBody>
      </p:sp>
      <p:sp>
        <p:nvSpPr>
          <p:cNvPr id="4" name="Slide Number Placeholder 3"/>
          <p:cNvSpPr>
            <a:spLocks noGrp="1"/>
          </p:cNvSpPr>
          <p:nvPr>
            <p:ph type="sldNum" sz="quarter" idx="10"/>
          </p:nvPr>
        </p:nvSpPr>
        <p:spPr/>
        <p:txBody>
          <a:bodyPr/>
          <a:lstStyle/>
          <a:p>
            <a:fld id="{24B2BA3A-7760-44B5-ABAF-C6AB99E6C453}" type="slidenum">
              <a:rPr lang="en-US" smtClean="0"/>
              <a:t>12</a:t>
            </a:fld>
            <a:endParaRPr lang="en-US"/>
          </a:p>
        </p:txBody>
      </p:sp>
    </p:spTree>
    <p:extLst>
      <p:ext uri="{BB962C8B-B14F-4D97-AF65-F5344CB8AC3E}">
        <p14:creationId xmlns:p14="http://schemas.microsoft.com/office/powerpoint/2010/main" val="3682078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05100" y="228600"/>
            <a:ext cx="1447800" cy="1085850"/>
          </a:xfrm>
        </p:spPr>
      </p:sp>
      <p:sp>
        <p:nvSpPr>
          <p:cNvPr id="3" name="Notes Placeholder 2"/>
          <p:cNvSpPr>
            <a:spLocks noGrp="1"/>
          </p:cNvSpPr>
          <p:nvPr>
            <p:ph type="body" idx="1"/>
          </p:nvPr>
        </p:nvSpPr>
        <p:spPr>
          <a:xfrm>
            <a:off x="381000" y="1905000"/>
            <a:ext cx="5791200" cy="4648200"/>
          </a:xfrm>
        </p:spPr>
        <p:txBody>
          <a:bodyPr/>
          <a:lstStyle/>
          <a:p>
            <a:pPr>
              <a:lnSpc>
                <a:spcPct val="200000"/>
              </a:lnSpc>
            </a:pPr>
            <a:r>
              <a:rPr lang="en-US" sz="1400" b="0" i="0" u="none" strike="noStrike" kern="1200" baseline="0" dirty="0">
                <a:solidFill>
                  <a:schemeClr val="tx1"/>
                </a:solidFill>
                <a:latin typeface="+mn-lt"/>
                <a:ea typeface="+mn-ea"/>
                <a:cs typeface="+mn-cs"/>
              </a:rPr>
              <a:t>How does all this relate to carbon pricing?</a:t>
            </a:r>
          </a:p>
          <a:p>
            <a:pPr marL="0" marR="0" indent="0" algn="l" defTabSz="914400" rtl="0" eaLnBrk="1" fontAlgn="base" latinLnBrk="0" hangingPunct="1">
              <a:lnSpc>
                <a:spcPct val="200000"/>
              </a:lnSpc>
              <a:spcBef>
                <a:spcPct val="30000"/>
              </a:spcBef>
              <a:spcAft>
                <a:spcPct val="0"/>
              </a:spcAft>
              <a:buClrTx/>
              <a:buSzTx/>
              <a:buFontTx/>
              <a:buNone/>
              <a:tabLst/>
              <a:defRPr/>
            </a:pPr>
            <a:endParaRPr lang="en-US" sz="1400" kern="1200" dirty="0">
              <a:solidFill>
                <a:schemeClr val="tx1"/>
              </a:solidFill>
              <a:effectLst/>
              <a:latin typeface="+mn-lt"/>
              <a:ea typeface="+mn-ea"/>
              <a:cs typeface="+mn-cs"/>
            </a:endParaRPr>
          </a:p>
          <a:p>
            <a:pPr marL="0" marR="0" indent="0" algn="l" defTabSz="914400" rtl="0" eaLnBrk="1" fontAlgn="base" latinLnBrk="0" hangingPunct="1">
              <a:lnSpc>
                <a:spcPct val="200000"/>
              </a:lnSpc>
              <a:spcBef>
                <a:spcPct val="30000"/>
              </a:spcBef>
              <a:spcAft>
                <a:spcPct val="0"/>
              </a:spcAft>
              <a:buClrTx/>
              <a:buSzTx/>
              <a:buFontTx/>
              <a:buNone/>
              <a:tabLst/>
              <a:defRPr/>
            </a:pPr>
            <a:r>
              <a:rPr lang="en-US" sz="1400" kern="1200" dirty="0">
                <a:solidFill>
                  <a:schemeClr val="tx1"/>
                </a:solidFill>
                <a:effectLst/>
                <a:latin typeface="+mn-lt"/>
                <a:ea typeface="+mn-ea"/>
                <a:cs typeface="+mn-cs"/>
              </a:rPr>
              <a:t>Massachusetts is one of the nine NE and Mid-Atlantic states included in the 2005 Regional Greenhouse Gas Initiative, also known as RGGI,</a:t>
            </a:r>
            <a:r>
              <a:rPr lang="en-US" sz="1400" kern="1200" baseline="0" dirty="0">
                <a:solidFill>
                  <a:schemeClr val="tx1"/>
                </a:solidFill>
                <a:effectLst/>
                <a:latin typeface="+mn-lt"/>
                <a:ea typeface="+mn-ea"/>
                <a:cs typeface="+mn-cs"/>
              </a:rPr>
              <a:t> </a:t>
            </a:r>
            <a:r>
              <a:rPr lang="en-US" sz="1400" kern="1200" dirty="0">
                <a:solidFill>
                  <a:schemeClr val="tx1"/>
                </a:solidFill>
                <a:effectLst/>
                <a:latin typeface="+mn-lt"/>
                <a:ea typeface="+mn-ea"/>
                <a:cs typeface="+mn-cs"/>
              </a:rPr>
              <a:t>a market-based, multi-state regulatory carbon</a:t>
            </a:r>
            <a:r>
              <a:rPr lang="en-US" sz="1400" kern="1200" baseline="0" dirty="0">
                <a:solidFill>
                  <a:schemeClr val="tx1"/>
                </a:solidFill>
                <a:effectLst/>
                <a:latin typeface="+mn-lt"/>
                <a:ea typeface="+mn-ea"/>
                <a:cs typeface="+mn-cs"/>
              </a:rPr>
              <a:t> pricing program using a cap and trade approach, designed to reduce emissions from power plants. While RGGI has been an effective tool in reducing emissions, it is not enough to achieve the level of reductions mandated.</a:t>
            </a:r>
          </a:p>
          <a:p>
            <a:pPr marL="0" marR="0" indent="0" algn="l" defTabSz="914400" rtl="0" eaLnBrk="1" fontAlgn="base" latinLnBrk="0" hangingPunct="1">
              <a:lnSpc>
                <a:spcPct val="200000"/>
              </a:lnSpc>
              <a:spcBef>
                <a:spcPct val="30000"/>
              </a:spcBef>
              <a:spcAft>
                <a:spcPct val="0"/>
              </a:spcAft>
              <a:buClrTx/>
              <a:buSzTx/>
              <a:buFontTx/>
              <a:buNone/>
              <a:tabLst/>
              <a:defRPr/>
            </a:pPr>
            <a:endParaRPr lang="en-US" sz="1400" kern="1200" baseline="0" dirty="0">
              <a:solidFill>
                <a:schemeClr val="tx1"/>
              </a:solidFill>
              <a:effectLst/>
              <a:latin typeface="+mn-lt"/>
              <a:ea typeface="+mn-ea"/>
              <a:cs typeface="+mn-cs"/>
            </a:endParaRPr>
          </a:p>
          <a:p>
            <a:pPr>
              <a:lnSpc>
                <a:spcPct val="200000"/>
              </a:lnSpc>
            </a:pPr>
            <a:r>
              <a:rPr lang="en-US" sz="1400" b="0" i="0" u="none" strike="noStrike" kern="1200" baseline="0" dirty="0">
                <a:solidFill>
                  <a:schemeClr val="tx1"/>
                </a:solidFill>
                <a:latin typeface="+mn-lt"/>
                <a:ea typeface="+mn-ea"/>
                <a:cs typeface="+mn-cs"/>
              </a:rPr>
              <a:t>The graph on this slide comes from a 2014 Massachusetts Department of Energy Report on the impact of a carbon fee in MA. It shows the percentage of total GHG Emissions in 2011 by sector. The biggest slice of the emissions’ pie comes from transportation – the blue section - and heating - the red section. Emissions from electricity generation are covered by the Regional Greenhouse Gas initiative, represented in green. </a:t>
            </a:r>
            <a:endParaRPr lang="en-US" sz="1400" b="0" i="0" u="none" strike="noStrike" kern="1200" baseline="0" dirty="0">
              <a:solidFill>
                <a:srgbClr val="FF0000"/>
              </a:solidFill>
              <a:latin typeface="+mn-lt"/>
              <a:ea typeface="+mn-ea"/>
              <a:cs typeface="+mn-cs"/>
            </a:endParaRPr>
          </a:p>
          <a:p>
            <a:pPr marL="0" marR="0" indent="0" algn="l" defTabSz="914400" rtl="0" eaLnBrk="1" fontAlgn="base" latinLnBrk="0" hangingPunct="1">
              <a:lnSpc>
                <a:spcPct val="200000"/>
              </a:lnSpc>
              <a:spcBef>
                <a:spcPct val="30000"/>
              </a:spcBef>
              <a:spcAft>
                <a:spcPct val="0"/>
              </a:spcAft>
              <a:buClrTx/>
              <a:buSzTx/>
              <a:buFontTx/>
              <a:buNone/>
              <a:tabLst/>
              <a:defRPr/>
            </a:pPr>
            <a:endParaRPr lang="en-US" sz="1400" kern="1200" baseline="0" dirty="0">
              <a:solidFill>
                <a:schemeClr val="tx1"/>
              </a:solidFill>
              <a:effectLst/>
              <a:latin typeface="+mn-lt"/>
              <a:ea typeface="+mn-ea"/>
              <a:cs typeface="+mn-cs"/>
            </a:endParaRPr>
          </a:p>
          <a:p>
            <a:pPr marL="0" marR="0" indent="0" algn="l" defTabSz="914400" rtl="0" eaLnBrk="1" fontAlgn="base" latinLnBrk="0" hangingPunct="1">
              <a:lnSpc>
                <a:spcPct val="200000"/>
              </a:lnSpc>
              <a:spcBef>
                <a:spcPct val="30000"/>
              </a:spcBef>
              <a:spcAft>
                <a:spcPct val="0"/>
              </a:spcAft>
              <a:buClrTx/>
              <a:buSzTx/>
              <a:buFontTx/>
              <a:buNone/>
              <a:tabLst/>
              <a:defRPr/>
            </a:pPr>
            <a:r>
              <a:rPr lang="en-US" sz="1400" kern="1200" baseline="0" dirty="0">
                <a:solidFill>
                  <a:schemeClr val="tx1"/>
                </a:solidFill>
                <a:effectLst/>
                <a:latin typeface="+mn-lt"/>
                <a:ea typeface="+mn-ea"/>
                <a:cs typeface="+mn-cs"/>
              </a:rPr>
              <a:t>This graph shows that in MA, the largest portion of emissions come from the transportation and heating sectors, sectors not covered by RGGI. In the landmark case referenced on the last slide, the Court ruled unequivocally that aggregate emissions from RGGI participation are not applicable to the mandates of the 2008 MA Global Warming Solutions Act. The </a:t>
            </a:r>
            <a:r>
              <a:rPr lang="en-US" sz="1400" kern="1200" baseline="0" dirty="0" err="1">
                <a:solidFill>
                  <a:schemeClr val="tx1"/>
                </a:solidFill>
                <a:effectLst/>
                <a:latin typeface="+mn-lt"/>
                <a:ea typeface="+mn-ea"/>
                <a:cs typeface="+mn-cs"/>
              </a:rPr>
              <a:t>MassDEP</a:t>
            </a:r>
            <a:r>
              <a:rPr lang="en-US" sz="1400" kern="1200" baseline="0" dirty="0">
                <a:solidFill>
                  <a:schemeClr val="tx1"/>
                </a:solidFill>
                <a:effectLst/>
                <a:latin typeface="+mn-lt"/>
                <a:ea typeface="+mn-ea"/>
                <a:cs typeface="+mn-cs"/>
              </a:rPr>
              <a:t> is required to promulgate regulations from a variety of categories and sources of emissions within the state.</a:t>
            </a:r>
          </a:p>
          <a:p>
            <a:pPr>
              <a:lnSpc>
                <a:spcPct val="200000"/>
              </a:lnSpc>
            </a:pPr>
            <a:endParaRPr lang="en-US" sz="1400" b="0" i="0" u="none" strike="noStrike" kern="1200" baseline="0" dirty="0">
              <a:solidFill>
                <a:schemeClr val="tx1"/>
              </a:solidFill>
              <a:latin typeface="+mn-lt"/>
              <a:ea typeface="+mn-ea"/>
              <a:cs typeface="+mn-cs"/>
            </a:endParaRPr>
          </a:p>
          <a:p>
            <a:pPr marL="0" marR="0" indent="0" algn="l" defTabSz="914400" rtl="0" eaLnBrk="1" fontAlgn="base" latinLnBrk="0" hangingPunct="1">
              <a:lnSpc>
                <a:spcPct val="200000"/>
              </a:lnSpc>
              <a:spcBef>
                <a:spcPct val="30000"/>
              </a:spcBef>
              <a:spcAft>
                <a:spcPct val="0"/>
              </a:spcAft>
              <a:buClrTx/>
              <a:buSzTx/>
              <a:buFontTx/>
              <a:buNone/>
              <a:tabLst/>
              <a:defRPr/>
            </a:pPr>
            <a:r>
              <a:rPr lang="en-US" sz="1400" b="0" i="0" u="none" strike="noStrike" kern="1200" baseline="0" dirty="0">
                <a:solidFill>
                  <a:schemeClr val="tx1"/>
                </a:solidFill>
                <a:latin typeface="+mn-lt"/>
                <a:ea typeface="+mn-ea"/>
                <a:cs typeface="+mn-cs"/>
              </a:rPr>
              <a:t>The Department of Energy report also found that implementing a carbon fee in Massachusetts could reduce emissions at the 2050 target level, by 2035 -- 15 years ahead of schedule (80% below 1990 level).</a:t>
            </a:r>
          </a:p>
          <a:p>
            <a:pPr marL="0" marR="0" indent="0" algn="l" defTabSz="914400" rtl="0" eaLnBrk="1" fontAlgn="base" latinLnBrk="0" hangingPunct="1">
              <a:lnSpc>
                <a:spcPct val="200000"/>
              </a:lnSpc>
              <a:spcBef>
                <a:spcPct val="30000"/>
              </a:spcBef>
              <a:spcAft>
                <a:spcPct val="0"/>
              </a:spcAft>
              <a:buClrTx/>
              <a:buSzTx/>
              <a:buFontTx/>
              <a:buNone/>
              <a:tabLst/>
              <a:defRPr/>
            </a:pPr>
            <a:endParaRPr lang="en-US" sz="1400" b="0" i="0" u="none" strike="noStrike" kern="1200" baseline="0" dirty="0">
              <a:solidFill>
                <a:schemeClr val="tx1"/>
              </a:solidFill>
              <a:latin typeface="+mn-lt"/>
              <a:ea typeface="+mn-ea"/>
              <a:cs typeface="+mn-cs"/>
            </a:endParaRPr>
          </a:p>
          <a:p>
            <a:pPr>
              <a:lnSpc>
                <a:spcPct val="200000"/>
              </a:lnSpc>
            </a:pPr>
            <a:r>
              <a:rPr lang="en-US" sz="1400" b="0" i="0" u="none" strike="noStrike" kern="1200" baseline="0" dirty="0">
                <a:solidFill>
                  <a:schemeClr val="tx1"/>
                </a:solidFill>
                <a:latin typeface="+mn-lt"/>
                <a:ea typeface="+mn-ea"/>
                <a:cs typeface="+mn-cs"/>
              </a:rPr>
              <a:t>The first fee and rebate carbon pricing legislation in the nation was introduced in Massachusetts during the 2013-2014 legislative session to supplement existing programs and drive changes in behavior and the market toward greater energy efficiency and clean, renewable energy. This session, there are two fee and rebate systems pending in the legislature. While both bills would establish a carbon fee on carbon emissions equivalents, one bill is 100% revenue neutral – meaning all revenue collected would be returned to residents and businesses. The other bill would allow for a 20% carve out for reinvestment in renewable energy and energy efficiency programs.  The League of Women Voters of Massachusetts supports carbon fee and rebates, with or without a carve out.</a:t>
            </a:r>
          </a:p>
          <a:p>
            <a:pPr>
              <a:lnSpc>
                <a:spcPct val="200000"/>
              </a:lnSpc>
            </a:pPr>
            <a:endParaRPr lang="en-US" sz="1400" b="0" i="0" u="none" strike="noStrike" kern="1200" baseline="0" dirty="0">
              <a:solidFill>
                <a:schemeClr val="tx1"/>
              </a:solidFill>
              <a:latin typeface="+mn-lt"/>
              <a:ea typeface="+mn-ea"/>
              <a:cs typeface="+mn-cs"/>
            </a:endParaRPr>
          </a:p>
          <a:p>
            <a:pPr>
              <a:lnSpc>
                <a:spcPct val="200000"/>
              </a:lnSpc>
            </a:pPr>
            <a:endParaRPr lang="en-US" sz="1400" b="0" i="0" u="none" strike="noStrike" kern="1200" baseline="0" dirty="0">
              <a:solidFill>
                <a:schemeClr val="tx1"/>
              </a:solidFill>
              <a:latin typeface="+mn-lt"/>
              <a:ea typeface="+mn-ea"/>
              <a:cs typeface="+mn-cs"/>
            </a:endParaRPr>
          </a:p>
          <a:p>
            <a:endParaRPr lang="en-US" sz="14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REFERENCES</a:t>
            </a:r>
          </a:p>
          <a:p>
            <a:r>
              <a:rPr lang="en-US" sz="1200" b="0" i="0" u="none" strike="noStrike" kern="1200" baseline="0" dirty="0">
                <a:solidFill>
                  <a:schemeClr val="tx1"/>
                </a:solidFill>
                <a:latin typeface="+mn-lt"/>
                <a:ea typeface="+mn-ea"/>
                <a:cs typeface="+mn-cs"/>
              </a:rPr>
              <a:t>2014 DOER report:</a:t>
            </a:r>
          </a:p>
          <a:p>
            <a:r>
              <a:rPr lang="en-US" sz="1200" b="0" i="0" u="none" strike="noStrike" kern="1200" baseline="0" dirty="0">
                <a:solidFill>
                  <a:schemeClr val="tx1"/>
                </a:solidFill>
                <a:latin typeface="+mn-lt"/>
                <a:ea typeface="+mn-ea"/>
                <a:cs typeface="+mn-cs"/>
              </a:rPr>
              <a:t>Analysis of a Carbon Fee or Tax as a Mechanism to Reduce GHG Emissions in Massachusetts</a:t>
            </a:r>
          </a:p>
          <a:p>
            <a:r>
              <a:rPr lang="en-US" sz="1200" b="0" i="0" u="none" strike="noStrike" kern="1200" baseline="0" dirty="0">
                <a:solidFill>
                  <a:schemeClr val="tx1"/>
                </a:solidFill>
                <a:latin typeface="+mn-lt"/>
                <a:ea typeface="+mn-ea"/>
                <a:cs typeface="+mn-cs"/>
              </a:rPr>
              <a:t>Prepared for the Massachusetts Department of Energy Resources December 2014: </a:t>
            </a:r>
            <a:r>
              <a:rPr lang="en-US" sz="1200" b="0" i="0" u="none" strike="noStrike" kern="1200" baseline="0" dirty="0">
                <a:solidFill>
                  <a:schemeClr val="tx1"/>
                </a:solidFill>
                <a:latin typeface="+mn-lt"/>
                <a:ea typeface="+mn-ea"/>
                <a:cs typeface="+mn-cs"/>
                <a:hlinkClick r:id="rId3"/>
              </a:rPr>
              <a:t>http://www.mass.gov/eea/docs/doer/fuels/mass-carbon-tax-study.pdf</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400" b="0" dirty="0"/>
          </a:p>
        </p:txBody>
      </p:sp>
      <p:sp>
        <p:nvSpPr>
          <p:cNvPr id="4" name="Slide Number Placeholder 3"/>
          <p:cNvSpPr>
            <a:spLocks noGrp="1"/>
          </p:cNvSpPr>
          <p:nvPr>
            <p:ph type="sldNum" sz="quarter" idx="10"/>
          </p:nvPr>
        </p:nvSpPr>
        <p:spPr/>
        <p:txBody>
          <a:bodyPr/>
          <a:lstStyle/>
          <a:p>
            <a:fld id="{24B2BA3A-7760-44B5-ABAF-C6AB99E6C453}" type="slidenum">
              <a:rPr lang="en-US" smtClean="0"/>
              <a:t>13</a:t>
            </a:fld>
            <a:endParaRPr lang="en-US"/>
          </a:p>
        </p:txBody>
      </p:sp>
    </p:spTree>
    <p:extLst>
      <p:ext uri="{BB962C8B-B14F-4D97-AF65-F5344CB8AC3E}">
        <p14:creationId xmlns:p14="http://schemas.microsoft.com/office/powerpoint/2010/main" val="2634924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367975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150881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From Figure 8 in W. Kempton et al., Sea Level Rise and its Effect on Delaware.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At: http://co2.cms.udel.edu/</a:t>
            </a:r>
            <a:r>
              <a:rPr lang="en-US" dirty="0" err="1"/>
              <a:t>SeaLevel_DE.htm</a:t>
            </a:r>
            <a:endParaRPr lang="en-US" dirty="0"/>
          </a:p>
          <a:p>
            <a:endParaRPr lang="en-US" dirty="0"/>
          </a:p>
        </p:txBody>
      </p:sp>
    </p:spTree>
    <p:extLst>
      <p:ext uri="{BB962C8B-B14F-4D97-AF65-F5344CB8AC3E}">
        <p14:creationId xmlns:p14="http://schemas.microsoft.com/office/powerpoint/2010/main" val="76367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039647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57288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0A095B9-9D2E-485D-A1EA-1AE39044547C}" type="datetimeFigureOut">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7A96DCB-61FC-4401-90B9-B20591E8585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A924D40-DDE2-4E2D-8273-7B21ACC5AF1D}" type="datetimeFigureOut">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FA5DDED-2BAF-4757-93E5-3C12F8E455C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3A9D99-DCF7-44A4-AE4F-65B3FB536856}" type="datetimeFigureOut">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14E97EC-88B3-4A11-90CA-1A3A2FF087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61F33A-2364-48EA-859B-BA8BC48C0A40}" type="datetimeFigureOut">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246C91-0506-42AE-B57A-425EE1194F4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A98E58-7BAC-479A-8980-8E2AE0ABCC35}" type="datetimeFigureOut">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52D8CA-0A43-4866-9A31-A704C2DDC51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01E0925-45CE-4CF4-B494-EA51D74B41B1}" type="datetimeFigureOut">
              <a:rPr lang="en-US"/>
              <a:pPr>
                <a:defRPr/>
              </a:pPr>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7B5AC92-6BA6-47B6-AB26-F39A7A1D0E5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B9D55DB-C577-4B2B-A61E-03CEC439531E}" type="datetimeFigureOut">
              <a:rPr lang="en-US"/>
              <a:pPr>
                <a:defRPr/>
              </a:pPr>
              <a:t>6/22/2016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8DCE5A7-4D22-404C-8304-7CAFADA928E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E56D26D-E82E-4DDC-B5E0-0FDBB92EF329}" type="datetimeFigureOut">
              <a:rPr lang="en-US"/>
              <a:pPr>
                <a:defRPr/>
              </a:pPr>
              <a:t>6/22/2016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C1AEE0E-B7D6-43D1-ADE3-EE815EF693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179779-2117-4C22-88DC-FB590340F4CF}" type="datetimeFigureOut">
              <a:rPr lang="en-US"/>
              <a:pPr>
                <a:defRPr/>
              </a:pPr>
              <a:t>6/22/2016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7CD1503-C6F6-4F15-952F-F3D44BB29E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CAAE2E-DC76-4462-B5DF-466CDEB582A4}" type="datetimeFigureOut">
              <a:rPr lang="en-US"/>
              <a:pPr>
                <a:defRPr/>
              </a:pPr>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B21E5CC-63C0-4D6C-B19D-EE7B4CABAB9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E0296EB-26AF-458F-A8B0-F47F977355B0}" type="datetimeFigureOut">
              <a:rPr lang="en-US"/>
              <a:pPr>
                <a:defRPr/>
              </a:pPr>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EE56AF-D33C-45A3-8A28-4468FC5949A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51EFF91-1C15-4FB0-8D49-2F0BE596E9EE}" type="datetimeFigureOut">
              <a:rPr lang="en-US"/>
              <a:pPr>
                <a:defRPr/>
              </a:pPr>
              <a:t>6/22/2016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BDB583F-8085-48D7-B5A6-635ACE4BF93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 Id="rId4" Type="http://schemas.openxmlformats.org/officeDocument/2006/relationships/hyperlink" Target="http://ourchildrenstrust.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www.lwv.org/files/images/logos/LWV_COLOR_STANDALONE.p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wv.org/files/images/logos/LWV_COLOR_STANDALONE.pn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Open Standalone PNG">
            <a:hlinkClick r:id="rId3"/>
          </p:cNvPr>
          <p:cNvPicPr>
            <a:picLocks noChangeAspect="1" noChangeArrowheads="1"/>
          </p:cNvPicPr>
          <p:nvPr/>
        </p:nvPicPr>
        <p:blipFill>
          <a:blip r:embed="rId4"/>
          <a:srcRect/>
          <a:stretch>
            <a:fillRect/>
          </a:stretch>
        </p:blipFill>
        <p:spPr bwMode="auto">
          <a:xfrm>
            <a:off x="533400" y="457200"/>
            <a:ext cx="1816100" cy="1254125"/>
          </a:xfrm>
          <a:prstGeom prst="rect">
            <a:avLst/>
          </a:prstGeom>
          <a:noFill/>
          <a:ln w="9525">
            <a:noFill/>
            <a:miter lim="800000"/>
            <a:headEnd/>
            <a:tailEnd/>
          </a:ln>
        </p:spPr>
      </p:pic>
      <p:sp>
        <p:nvSpPr>
          <p:cNvPr id="2" name="Title 1"/>
          <p:cNvSpPr>
            <a:spLocks noGrp="1"/>
          </p:cNvSpPr>
          <p:nvPr>
            <p:ph type="ctrTitle"/>
          </p:nvPr>
        </p:nvSpPr>
        <p:spPr>
          <a:xfrm>
            <a:off x="685800" y="1905000"/>
            <a:ext cx="7772400" cy="1470025"/>
          </a:xfrm>
        </p:spPr>
        <p:txBody>
          <a:bodyPr/>
          <a:lstStyle/>
          <a:p>
            <a:pPr algn="r">
              <a:lnSpc>
                <a:spcPts val="6000"/>
              </a:lnSpc>
            </a:pPr>
            <a:r>
              <a:rPr lang="en-US" sz="6000" b="1" dirty="0"/>
              <a:t>Coal-rich States</a:t>
            </a:r>
            <a:br>
              <a:rPr lang="en-US" sz="6000" b="1" dirty="0"/>
            </a:br>
            <a:r>
              <a:rPr lang="en-US" sz="6000" b="1" dirty="0"/>
              <a:t>Example: Montana</a:t>
            </a:r>
          </a:p>
        </p:txBody>
      </p:sp>
      <p:sp>
        <p:nvSpPr>
          <p:cNvPr id="3" name="TextBox 2"/>
          <p:cNvSpPr txBox="1"/>
          <p:nvPr/>
        </p:nvSpPr>
        <p:spPr>
          <a:xfrm>
            <a:off x="3352800" y="5105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922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Open Standalone PNG">
            <a:hlinkClick r:id="rId3"/>
          </p:cNvPr>
          <p:cNvPicPr>
            <a:picLocks noChangeAspect="1" noChangeArrowheads="1"/>
          </p:cNvPicPr>
          <p:nvPr/>
        </p:nvPicPr>
        <p:blipFill>
          <a:blip r:embed="rId4"/>
          <a:srcRect/>
          <a:stretch>
            <a:fillRect/>
          </a:stretch>
        </p:blipFill>
        <p:spPr bwMode="auto">
          <a:xfrm>
            <a:off x="533400" y="457200"/>
            <a:ext cx="1816100" cy="1254125"/>
          </a:xfrm>
          <a:prstGeom prst="rect">
            <a:avLst/>
          </a:prstGeom>
          <a:noFill/>
          <a:ln w="9525">
            <a:noFill/>
            <a:miter lim="800000"/>
            <a:headEnd/>
            <a:tailEnd/>
          </a:ln>
        </p:spPr>
      </p:pic>
      <p:sp>
        <p:nvSpPr>
          <p:cNvPr id="2" name="Title 1"/>
          <p:cNvSpPr>
            <a:spLocks noGrp="1"/>
          </p:cNvSpPr>
          <p:nvPr>
            <p:ph type="ctrTitle"/>
          </p:nvPr>
        </p:nvSpPr>
        <p:spPr>
          <a:xfrm>
            <a:off x="457200" y="1905000"/>
            <a:ext cx="8001000" cy="1470025"/>
          </a:xfrm>
        </p:spPr>
        <p:txBody>
          <a:bodyPr/>
          <a:lstStyle/>
          <a:p>
            <a:pPr algn="r">
              <a:lnSpc>
                <a:spcPts val="6000"/>
              </a:lnSpc>
            </a:pPr>
            <a:r>
              <a:rPr lang="en-US" sz="6000" b="1" dirty="0"/>
              <a:t>More Progressive States</a:t>
            </a:r>
            <a:br>
              <a:rPr lang="en-US" sz="6000" b="1" dirty="0"/>
            </a:br>
            <a:r>
              <a:rPr lang="en-US" sz="6000" b="1" dirty="0"/>
              <a:t>Example: Massachusetts</a:t>
            </a:r>
          </a:p>
        </p:txBody>
      </p:sp>
      <p:sp>
        <p:nvSpPr>
          <p:cNvPr id="3" name="TextBox 2"/>
          <p:cNvSpPr txBox="1"/>
          <p:nvPr/>
        </p:nvSpPr>
        <p:spPr>
          <a:xfrm>
            <a:off x="3352800" y="5105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60879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4876800" y="190944"/>
            <a:ext cx="3663182"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Massachusetts</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11" name="Content Placeholder 3"/>
          <p:cNvSpPr txBox="1">
            <a:spLocks/>
          </p:cNvSpPr>
          <p:nvPr/>
        </p:nvSpPr>
        <p:spPr bwMode="auto">
          <a:xfrm>
            <a:off x="990600" y="1905000"/>
            <a:ext cx="7696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285750" indent="-285750" algn="l">
              <a:spcBef>
                <a:spcPts val="1100"/>
              </a:spcBef>
              <a:spcAft>
                <a:spcPts val="800"/>
              </a:spcAft>
              <a:buClr>
                <a:srgbClr val="0070C0"/>
              </a:buClr>
              <a:buSzPct val="150000"/>
              <a:buFont typeface="Arial" panose="020B0604020202020204" pitchFamily="34" charset="0"/>
              <a:buChar char="•"/>
            </a:pPr>
            <a:r>
              <a:rPr lang="en-US" sz="2400" dirty="0">
                <a:solidFill>
                  <a:schemeClr val="tx1"/>
                </a:solidFill>
                <a:latin typeface="Arial" charset="0"/>
              </a:rPr>
              <a:t>Regional Greenhouse Gas Initiative (RGGI): 2005</a:t>
            </a:r>
          </a:p>
          <a:p>
            <a:pPr marL="285750" indent="-285750" algn="l">
              <a:spcBef>
                <a:spcPts val="1100"/>
              </a:spcBef>
              <a:spcAft>
                <a:spcPts val="800"/>
              </a:spcAft>
              <a:buClr>
                <a:srgbClr val="0070C0"/>
              </a:buClr>
              <a:buSzPct val="150000"/>
              <a:buFont typeface="Arial" panose="020B0604020202020204" pitchFamily="34" charset="0"/>
              <a:buChar char="•"/>
            </a:pPr>
            <a:r>
              <a:rPr lang="en-US" sz="2400" dirty="0">
                <a:solidFill>
                  <a:schemeClr val="tx1"/>
                </a:solidFill>
                <a:latin typeface="Arial" charset="0"/>
              </a:rPr>
              <a:t>Global Warming Solutions Act: 2008</a:t>
            </a:r>
          </a:p>
          <a:p>
            <a:pPr marL="800100" lvl="1" indent="-342900" algn="l">
              <a:spcBef>
                <a:spcPts val="0"/>
              </a:spcBef>
              <a:spcAft>
                <a:spcPts val="800"/>
              </a:spcAft>
              <a:buClr>
                <a:srgbClr val="0070C0"/>
              </a:buClr>
              <a:buSzPct val="150000"/>
              <a:buFont typeface="Arial" panose="020B0604020202020204" pitchFamily="34" charset="0"/>
              <a:buChar char="-"/>
            </a:pPr>
            <a:r>
              <a:rPr lang="en-US" sz="2000" dirty="0">
                <a:solidFill>
                  <a:schemeClr val="tx1"/>
                </a:solidFill>
                <a:latin typeface="Arial" charset="0"/>
              </a:rPr>
              <a:t>Reduce from 1990 levels by 25% by 2020, 80% by 2050</a:t>
            </a:r>
          </a:p>
          <a:p>
            <a:pPr marL="800100" lvl="1" indent="-342900" algn="l">
              <a:spcBef>
                <a:spcPts val="0"/>
              </a:spcBef>
              <a:spcAft>
                <a:spcPts val="800"/>
              </a:spcAft>
              <a:buClr>
                <a:srgbClr val="0070C0"/>
              </a:buClr>
              <a:buSzPct val="150000"/>
              <a:buFont typeface="Arial" panose="020B0604020202020204" pitchFamily="34" charset="0"/>
              <a:buChar char="-"/>
            </a:pPr>
            <a:r>
              <a:rPr lang="en-US" sz="2000" dirty="0">
                <a:solidFill>
                  <a:schemeClr val="tx1"/>
                </a:solidFill>
                <a:latin typeface="Arial" charset="0"/>
              </a:rPr>
              <a:t>Not on track</a:t>
            </a:r>
          </a:p>
          <a:p>
            <a:pPr marL="285750" indent="-285750" algn="l">
              <a:spcBef>
                <a:spcPts val="1000"/>
              </a:spcBef>
              <a:spcAft>
                <a:spcPts val="800"/>
              </a:spcAft>
              <a:buClr>
                <a:srgbClr val="0070C0"/>
              </a:buClr>
              <a:buSzPct val="150000"/>
              <a:buFont typeface="Arial" panose="020B0604020202020204" pitchFamily="34" charset="0"/>
              <a:buChar char="•"/>
            </a:pPr>
            <a:r>
              <a:rPr lang="en-US" sz="2400" dirty="0">
                <a:solidFill>
                  <a:schemeClr val="tx1"/>
                </a:solidFill>
                <a:latin typeface="Arial" charset="0"/>
              </a:rPr>
              <a:t>Massachusetts Supreme Court Ruling: May, 2016 </a:t>
            </a:r>
          </a:p>
          <a:p>
            <a:pPr marL="800100" lvl="1" indent="-342900" algn="l">
              <a:spcBef>
                <a:spcPts val="0"/>
              </a:spcBef>
              <a:spcAft>
                <a:spcPts val="800"/>
              </a:spcAft>
              <a:buClr>
                <a:srgbClr val="0070C0"/>
              </a:buClr>
              <a:buSzPct val="150000"/>
              <a:buFont typeface="Arial" panose="020B0604020202020204" pitchFamily="34" charset="0"/>
              <a:buChar char="-"/>
            </a:pPr>
            <a:r>
              <a:rPr lang="en-US" sz="2000" dirty="0">
                <a:solidFill>
                  <a:schemeClr val="tx1"/>
                </a:solidFill>
                <a:latin typeface="Arial" charset="0"/>
              </a:rPr>
              <a:t>On behalf of “Our Children’s Trust” </a:t>
            </a:r>
            <a:r>
              <a:rPr lang="en-US" sz="2000" dirty="0">
                <a:solidFill>
                  <a:schemeClr val="tx1"/>
                </a:solidFill>
                <a:latin typeface="Arial" charset="0"/>
                <a:hlinkClick r:id="rId4"/>
              </a:rPr>
              <a:t>http://ourchildrenstrust.org/</a:t>
            </a:r>
            <a:endParaRPr lang="en-US" sz="2000" dirty="0">
              <a:solidFill>
                <a:schemeClr val="tx1"/>
              </a:solidFill>
              <a:latin typeface="Arial" charset="0"/>
            </a:endParaRPr>
          </a:p>
          <a:p>
            <a:pPr marL="800100" lvl="1" indent="-342900" algn="l">
              <a:spcBef>
                <a:spcPts val="0"/>
              </a:spcBef>
              <a:spcAft>
                <a:spcPts val="800"/>
              </a:spcAft>
              <a:buClr>
                <a:srgbClr val="0070C0"/>
              </a:buClr>
              <a:buSzPct val="150000"/>
              <a:buFont typeface="Arial" panose="020B0604020202020204" pitchFamily="34" charset="0"/>
              <a:buChar char="-"/>
            </a:pPr>
            <a:r>
              <a:rPr lang="en-US" sz="2000" dirty="0">
                <a:solidFill>
                  <a:schemeClr val="tx1"/>
                </a:solidFill>
                <a:latin typeface="Arial" charset="0"/>
              </a:rPr>
              <a:t>National (and international) push to use the court system</a:t>
            </a:r>
          </a:p>
          <a:p>
            <a:pPr marL="285750" indent="-285750" algn="l">
              <a:spcBef>
                <a:spcPts val="1100"/>
              </a:spcBef>
              <a:spcAft>
                <a:spcPts val="1000"/>
              </a:spcAft>
              <a:buClr>
                <a:srgbClr val="0070C0"/>
              </a:buClr>
              <a:buSzPct val="150000"/>
              <a:buFont typeface="Arial" panose="020B0604020202020204" pitchFamily="34" charset="0"/>
              <a:buChar char="•"/>
            </a:pPr>
            <a:r>
              <a:rPr lang="en-US" sz="2400" dirty="0">
                <a:solidFill>
                  <a:schemeClr val="tx1"/>
                </a:solidFill>
                <a:latin typeface="Arial" charset="0"/>
              </a:rPr>
              <a:t>Carbon pricing legislation submitted: 2013 and 2015</a:t>
            </a:r>
          </a:p>
          <a:p>
            <a:pPr>
              <a:spcBef>
                <a:spcPts val="1100"/>
              </a:spcBef>
            </a:pPr>
            <a:endParaRPr lang="en-US" dirty="0"/>
          </a:p>
        </p:txBody>
      </p:sp>
    </p:spTree>
    <p:extLst>
      <p:ext uri="{BB962C8B-B14F-4D97-AF65-F5344CB8AC3E}">
        <p14:creationId xmlns:p14="http://schemas.microsoft.com/office/powerpoint/2010/main" val="3950814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2001" y="5656929"/>
            <a:ext cx="7761355" cy="553998"/>
          </a:xfrm>
          <a:prstGeom prst="rect">
            <a:avLst/>
          </a:prstGeom>
          <a:noFill/>
        </p:spPr>
        <p:txBody>
          <a:bodyPr wrap="none" rtlCol="0">
            <a:spAutoFit/>
          </a:bodyPr>
          <a:lstStyle/>
          <a:p>
            <a:r>
              <a:rPr lang="en-US" sz="1500" b="1" i="1" dirty="0">
                <a:solidFill>
                  <a:srgbClr val="136EB9"/>
                </a:solidFill>
              </a:rPr>
              <a:t>Analysis of a Carbon Fee or Tax as a Mechanism to Reduce GHG Emissions in MA,</a:t>
            </a:r>
            <a:endParaRPr lang="en-US" sz="1500" b="1" dirty="0">
              <a:solidFill>
                <a:srgbClr val="136EB9"/>
              </a:solidFill>
            </a:endParaRPr>
          </a:p>
          <a:p>
            <a:r>
              <a:rPr lang="en-US" sz="1500" b="1" dirty="0">
                <a:solidFill>
                  <a:srgbClr val="136EB9"/>
                </a:solidFill>
              </a:rPr>
              <a:t>Mass Department of Energy Resources (DOER), December 2014</a:t>
            </a:r>
          </a:p>
        </p:txBody>
      </p:sp>
      <p:pic>
        <p:nvPicPr>
          <p:cNvPr id="11"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2" name="Straight Connector 11"/>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TextBox 1"/>
          <p:cNvSpPr txBox="1">
            <a:spLocks noChangeArrowheads="1"/>
          </p:cNvSpPr>
          <p:nvPr/>
        </p:nvSpPr>
        <p:spPr bwMode="auto">
          <a:xfrm>
            <a:off x="2924028" y="253050"/>
            <a:ext cx="6219972"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Massachusetts Emissions</a:t>
            </a:r>
          </a:p>
        </p:txBody>
      </p:sp>
      <p:sp>
        <p:nvSpPr>
          <p:cNvPr id="3" name="TextBox 2"/>
          <p:cNvSpPr txBox="1"/>
          <p:nvPr/>
        </p:nvSpPr>
        <p:spPr>
          <a:xfrm>
            <a:off x="4800600" y="2185277"/>
            <a:ext cx="3962400" cy="2939266"/>
          </a:xfrm>
          <a:prstGeom prst="rect">
            <a:avLst/>
          </a:prstGeom>
          <a:noFill/>
        </p:spPr>
        <p:txBody>
          <a:bodyPr wrap="square" rtlCol="0">
            <a:spAutoFit/>
          </a:bodyPr>
          <a:lstStyle/>
          <a:p>
            <a:pPr marL="285750" indent="-285750">
              <a:spcAft>
                <a:spcPts val="1500"/>
              </a:spcAft>
              <a:buClr>
                <a:srgbClr val="0070C0"/>
              </a:buClr>
              <a:buSzPct val="150000"/>
              <a:buFont typeface="Arial" panose="020B0604020202020204" pitchFamily="34" charset="0"/>
              <a:buChar char="•"/>
            </a:pPr>
            <a:r>
              <a:rPr lang="en-US" sz="2000" dirty="0"/>
              <a:t>Transportation and heating are largest source of emissions: 39% and 30% respectively</a:t>
            </a:r>
          </a:p>
          <a:p>
            <a:pPr marL="285750" indent="-285750">
              <a:spcAft>
                <a:spcPts val="1500"/>
              </a:spcAft>
              <a:buClr>
                <a:srgbClr val="0070C0"/>
              </a:buClr>
              <a:buSzPct val="150000"/>
              <a:buFont typeface="Arial" panose="020B0604020202020204" pitchFamily="34" charset="0"/>
              <a:buChar char="•"/>
            </a:pPr>
            <a:r>
              <a:rPr lang="en-US" sz="2000" dirty="0"/>
              <a:t>RGGI only caps power plants (electricity): 21%</a:t>
            </a:r>
          </a:p>
          <a:p>
            <a:pPr marL="285750" indent="-285750">
              <a:spcAft>
                <a:spcPts val="1500"/>
              </a:spcAft>
              <a:buClr>
                <a:srgbClr val="0070C0"/>
              </a:buClr>
              <a:buSzPct val="150000"/>
              <a:buFont typeface="Arial" panose="020B0604020202020204" pitchFamily="34" charset="0"/>
              <a:buChar char="•"/>
            </a:pPr>
            <a:r>
              <a:rPr lang="en-US" sz="2000" dirty="0"/>
              <a:t>Carbon pricing legislation under consideration addresses transportation and heating</a:t>
            </a:r>
          </a:p>
        </p:txBody>
      </p:sp>
      <p:sp>
        <p:nvSpPr>
          <p:cNvPr id="15" name="TextBox 14"/>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grpSp>
        <p:nvGrpSpPr>
          <p:cNvPr id="9" name="Group 8"/>
          <p:cNvGrpSpPr/>
          <p:nvPr/>
        </p:nvGrpSpPr>
        <p:grpSpPr>
          <a:xfrm>
            <a:off x="772001" y="1888243"/>
            <a:ext cx="3886200" cy="3645518"/>
            <a:chOff x="1371600" y="1859011"/>
            <a:chExt cx="3886200" cy="3645518"/>
          </a:xfrm>
        </p:grpSpPr>
        <p:pic>
          <p:nvPicPr>
            <p:cNvPr id="4" name="Picture 3"/>
            <p:cNvPicPr>
              <a:picLocks noChangeAspect="1"/>
            </p:cNvPicPr>
            <p:nvPr/>
          </p:nvPicPr>
          <p:blipFill rotWithShape="1">
            <a:blip r:embed="rId5"/>
            <a:srcRect t="12464" r="35947" b="9854"/>
            <a:stretch/>
          </p:blipFill>
          <p:spPr>
            <a:xfrm>
              <a:off x="1600200" y="1859011"/>
              <a:ext cx="3657600" cy="3645518"/>
            </a:xfrm>
            <a:prstGeom prst="rect">
              <a:avLst/>
            </a:prstGeom>
          </p:spPr>
        </p:pic>
        <p:sp>
          <p:nvSpPr>
            <p:cNvPr id="5" name="TextBox 4"/>
            <p:cNvSpPr txBox="1"/>
            <p:nvPr/>
          </p:nvSpPr>
          <p:spPr>
            <a:xfrm>
              <a:off x="3352800" y="3251185"/>
              <a:ext cx="1663661" cy="369332"/>
            </a:xfrm>
            <a:prstGeom prst="rect">
              <a:avLst/>
            </a:prstGeom>
            <a:noFill/>
          </p:spPr>
          <p:txBody>
            <a:bodyPr wrap="none" rtlCol="0">
              <a:spAutoFit/>
            </a:bodyPr>
            <a:lstStyle/>
            <a:p>
              <a:r>
                <a:rPr lang="en-US" dirty="0">
                  <a:solidFill>
                    <a:schemeClr val="bg1"/>
                  </a:solidFill>
                  <a:effectLst>
                    <a:outerShdw blurRad="38100" dist="38100" dir="2700000" algn="tl">
                      <a:srgbClr val="000000">
                        <a:alpha val="43137"/>
                      </a:srgbClr>
                    </a:outerShdw>
                  </a:effectLst>
                </a:rPr>
                <a:t>Transportation</a:t>
              </a:r>
            </a:p>
          </p:txBody>
        </p:sp>
        <p:sp>
          <p:nvSpPr>
            <p:cNvPr id="6" name="TextBox 5"/>
            <p:cNvSpPr txBox="1"/>
            <p:nvPr/>
          </p:nvSpPr>
          <p:spPr>
            <a:xfrm>
              <a:off x="1371600" y="1903187"/>
              <a:ext cx="870751" cy="461665"/>
            </a:xfrm>
            <a:prstGeom prst="rect">
              <a:avLst/>
            </a:prstGeom>
            <a:noFill/>
          </p:spPr>
          <p:txBody>
            <a:bodyPr wrap="none" rtlCol="0">
              <a:spAutoFit/>
            </a:bodyPr>
            <a:lstStyle/>
            <a:p>
              <a:r>
                <a:rPr lang="en-US" sz="2400" b="1" i="1" dirty="0"/>
                <a:t>2014</a:t>
              </a:r>
            </a:p>
          </p:txBody>
        </p:sp>
        <p:sp>
          <p:nvSpPr>
            <p:cNvPr id="16" name="TextBox 15"/>
            <p:cNvSpPr txBox="1"/>
            <p:nvPr/>
          </p:nvSpPr>
          <p:spPr>
            <a:xfrm>
              <a:off x="2438400" y="4431268"/>
              <a:ext cx="979755" cy="369332"/>
            </a:xfrm>
            <a:prstGeom prst="rect">
              <a:avLst/>
            </a:prstGeom>
            <a:noFill/>
          </p:spPr>
          <p:txBody>
            <a:bodyPr wrap="none" rtlCol="0">
              <a:spAutoFit/>
            </a:bodyPr>
            <a:lstStyle/>
            <a:p>
              <a:r>
                <a:rPr lang="en-US" dirty="0">
                  <a:solidFill>
                    <a:schemeClr val="bg1"/>
                  </a:solidFill>
                  <a:effectLst>
                    <a:outerShdw blurRad="38100" dist="38100" dir="2700000" algn="tl">
                      <a:srgbClr val="000000">
                        <a:alpha val="43137"/>
                      </a:srgbClr>
                    </a:outerShdw>
                  </a:effectLst>
                </a:rPr>
                <a:t>Heating</a:t>
              </a:r>
            </a:p>
          </p:txBody>
        </p:sp>
        <p:sp>
          <p:nvSpPr>
            <p:cNvPr id="17" name="TextBox 16"/>
            <p:cNvSpPr txBox="1"/>
            <p:nvPr/>
          </p:nvSpPr>
          <p:spPr>
            <a:xfrm>
              <a:off x="1848066" y="3251185"/>
              <a:ext cx="1172116" cy="369332"/>
            </a:xfrm>
            <a:prstGeom prst="rect">
              <a:avLst/>
            </a:prstGeom>
            <a:noFill/>
          </p:spPr>
          <p:txBody>
            <a:bodyPr wrap="none" rtlCol="0">
              <a:spAutoFit/>
            </a:bodyPr>
            <a:lstStyle/>
            <a:p>
              <a:r>
                <a:rPr lang="en-US" dirty="0">
                  <a:solidFill>
                    <a:schemeClr val="bg1"/>
                  </a:solidFill>
                  <a:effectLst>
                    <a:outerShdw blurRad="38100" dist="38100" dir="2700000" algn="tl">
                      <a:srgbClr val="000000">
                        <a:alpha val="43137"/>
                      </a:srgbClr>
                    </a:outerShdw>
                  </a:effectLst>
                </a:rPr>
                <a:t>Electricity</a:t>
              </a:r>
            </a:p>
          </p:txBody>
        </p:sp>
        <p:sp>
          <p:nvSpPr>
            <p:cNvPr id="18" name="TextBox 17"/>
            <p:cNvSpPr txBox="1"/>
            <p:nvPr/>
          </p:nvSpPr>
          <p:spPr>
            <a:xfrm>
              <a:off x="2514600" y="2161725"/>
              <a:ext cx="761747" cy="369332"/>
            </a:xfrm>
            <a:prstGeom prst="rect">
              <a:avLst/>
            </a:prstGeom>
            <a:noFill/>
          </p:spPr>
          <p:txBody>
            <a:bodyPr wrap="none" rtlCol="0">
              <a:spAutoFit/>
            </a:bodyPr>
            <a:lstStyle/>
            <a:p>
              <a:r>
                <a:rPr lang="en-US" dirty="0">
                  <a:solidFill>
                    <a:schemeClr val="bg1"/>
                  </a:solidFill>
                  <a:effectLst>
                    <a:outerShdw blurRad="38100" dist="38100" dir="2700000" algn="tl">
                      <a:srgbClr val="000000">
                        <a:alpha val="43137"/>
                      </a:srgbClr>
                    </a:outerShdw>
                  </a:effectLst>
                </a:rPr>
                <a:t>Other</a:t>
              </a:r>
            </a:p>
          </p:txBody>
        </p:sp>
      </p:grpSp>
    </p:spTree>
    <p:extLst>
      <p:ext uri="{BB962C8B-B14F-4D97-AF65-F5344CB8AC3E}">
        <p14:creationId xmlns:p14="http://schemas.microsoft.com/office/powerpoint/2010/main" val="402297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2" name="Straight Connector 11"/>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TextBox 1"/>
          <p:cNvSpPr txBox="1">
            <a:spLocks noChangeArrowheads="1"/>
          </p:cNvSpPr>
          <p:nvPr/>
        </p:nvSpPr>
        <p:spPr bwMode="auto">
          <a:xfrm>
            <a:off x="5029200" y="245716"/>
            <a:ext cx="3743332"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Key Learnings</a:t>
            </a:r>
          </a:p>
        </p:txBody>
      </p:sp>
      <p:sp>
        <p:nvSpPr>
          <p:cNvPr id="15" name="TextBox 14"/>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16" name="Content Placeholder 2"/>
          <p:cNvSpPr txBox="1">
            <a:spLocks/>
          </p:cNvSpPr>
          <p:nvPr/>
        </p:nvSpPr>
        <p:spPr>
          <a:xfrm>
            <a:off x="990600" y="1981200"/>
            <a:ext cx="8229600" cy="3394472"/>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endParaRPr lang="en-US" sz="800" dirty="0"/>
          </a:p>
          <a:p>
            <a:pPr marL="285750" indent="-285750">
              <a:spcBef>
                <a:spcPts val="1100"/>
              </a:spcBef>
              <a:spcAft>
                <a:spcPts val="1000"/>
              </a:spcAft>
              <a:buClr>
                <a:srgbClr val="0070C0"/>
              </a:buClr>
              <a:buSzPct val="150000"/>
              <a:buFont typeface="Arial" panose="020B0604020202020204" pitchFamily="34" charset="0"/>
              <a:buChar char="•"/>
            </a:pPr>
            <a:r>
              <a:rPr lang="en-US" sz="2800" dirty="0">
                <a:latin typeface="Arial" charset="0"/>
              </a:rPr>
              <a:t>Build broad, multi-sector advocacy coalition</a:t>
            </a:r>
          </a:p>
          <a:p>
            <a:pPr marL="800100" lvl="1" indent="-342900">
              <a:spcBef>
                <a:spcPts val="0"/>
              </a:spcBef>
              <a:spcAft>
                <a:spcPts val="800"/>
              </a:spcAft>
              <a:buClr>
                <a:srgbClr val="0070C0"/>
              </a:buClr>
              <a:buSzPct val="150000"/>
              <a:buFont typeface="Arial" panose="020B0604020202020204" pitchFamily="34" charset="0"/>
              <a:buChar char="-"/>
            </a:pPr>
            <a:r>
              <a:rPr lang="en-US" sz="2000" dirty="0">
                <a:latin typeface="Arial" charset="0"/>
              </a:rPr>
              <a:t>Find common ground</a:t>
            </a:r>
          </a:p>
          <a:p>
            <a:pPr marL="285750" indent="-285750">
              <a:spcBef>
                <a:spcPts val="1100"/>
              </a:spcBef>
              <a:spcAft>
                <a:spcPts val="1000"/>
              </a:spcAft>
              <a:buClr>
                <a:srgbClr val="0070C0"/>
              </a:buClr>
              <a:buSzPct val="150000"/>
              <a:buFont typeface="Arial" panose="020B0604020202020204" pitchFamily="34" charset="0"/>
              <a:buChar char="•"/>
            </a:pPr>
            <a:r>
              <a:rPr lang="en-US" sz="2800" dirty="0">
                <a:latin typeface="Arial" charset="0"/>
              </a:rPr>
              <a:t>Public education</a:t>
            </a:r>
          </a:p>
          <a:p>
            <a:pPr marL="800100" lvl="1" indent="-342900">
              <a:spcBef>
                <a:spcPts val="0"/>
              </a:spcBef>
              <a:spcAft>
                <a:spcPts val="800"/>
              </a:spcAft>
              <a:buClr>
                <a:srgbClr val="0070C0"/>
              </a:buClr>
              <a:buSzPct val="150000"/>
              <a:buFont typeface="Arial" panose="020B0604020202020204" pitchFamily="34" charset="0"/>
              <a:buChar char="-"/>
            </a:pPr>
            <a:r>
              <a:rPr lang="en-US" sz="2000" dirty="0">
                <a:latin typeface="Arial" charset="0"/>
              </a:rPr>
              <a:t>Statewide public forums</a:t>
            </a:r>
          </a:p>
          <a:p>
            <a:pPr marL="800100" lvl="1" indent="-342900">
              <a:spcBef>
                <a:spcPts val="0"/>
              </a:spcBef>
              <a:spcAft>
                <a:spcPts val="800"/>
              </a:spcAft>
              <a:buClr>
                <a:srgbClr val="0070C0"/>
              </a:buClr>
              <a:buSzPct val="150000"/>
              <a:buFont typeface="Arial" panose="020B0604020202020204" pitchFamily="34" charset="0"/>
              <a:buChar char="-"/>
            </a:pPr>
            <a:r>
              <a:rPr lang="en-US" sz="2000" dirty="0">
                <a:latin typeface="Arial" charset="0"/>
              </a:rPr>
              <a:t>Steering committees</a:t>
            </a:r>
          </a:p>
          <a:p>
            <a:pPr marL="285750" indent="-285750">
              <a:spcBef>
                <a:spcPts val="1100"/>
              </a:spcBef>
              <a:spcAft>
                <a:spcPts val="1000"/>
              </a:spcAft>
              <a:buClr>
                <a:srgbClr val="0070C0"/>
              </a:buClr>
              <a:buSzPct val="150000"/>
              <a:buFont typeface="Arial" panose="020B0604020202020204" pitchFamily="34" charset="0"/>
              <a:buChar char="•"/>
            </a:pPr>
            <a:r>
              <a:rPr lang="en-US" sz="2800" dirty="0">
                <a:latin typeface="Arial" charset="0"/>
              </a:rPr>
              <a:t>Be aware of related energy efforts</a:t>
            </a:r>
          </a:p>
        </p:txBody>
      </p:sp>
    </p:spTree>
    <p:extLst>
      <p:ext uri="{BB962C8B-B14F-4D97-AF65-F5344CB8AC3E}">
        <p14:creationId xmlns:p14="http://schemas.microsoft.com/office/powerpoint/2010/main" val="313813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Open Standalone PNG">
            <a:hlinkClick r:id="rId3"/>
          </p:cNvPr>
          <p:cNvPicPr>
            <a:picLocks noChangeAspect="1" noChangeArrowheads="1"/>
          </p:cNvPicPr>
          <p:nvPr/>
        </p:nvPicPr>
        <p:blipFill>
          <a:blip r:embed="rId4"/>
          <a:srcRect/>
          <a:stretch>
            <a:fillRect/>
          </a:stretch>
        </p:blipFill>
        <p:spPr bwMode="auto">
          <a:xfrm>
            <a:off x="533400" y="457200"/>
            <a:ext cx="1816100" cy="1254125"/>
          </a:xfrm>
          <a:prstGeom prst="rect">
            <a:avLst/>
          </a:prstGeom>
          <a:noFill/>
          <a:ln w="9525">
            <a:noFill/>
            <a:miter lim="800000"/>
            <a:headEnd/>
            <a:tailEnd/>
          </a:ln>
        </p:spPr>
      </p:pic>
      <p:sp>
        <p:nvSpPr>
          <p:cNvPr id="2" name="Title 1"/>
          <p:cNvSpPr>
            <a:spLocks noGrp="1"/>
          </p:cNvSpPr>
          <p:nvPr>
            <p:ph type="ctrTitle"/>
          </p:nvPr>
        </p:nvSpPr>
        <p:spPr>
          <a:xfrm>
            <a:off x="685800" y="2438400"/>
            <a:ext cx="8077200" cy="1470025"/>
          </a:xfrm>
        </p:spPr>
        <p:txBody>
          <a:bodyPr/>
          <a:lstStyle/>
          <a:p>
            <a:pPr algn="r">
              <a:lnSpc>
                <a:spcPts val="6000"/>
              </a:lnSpc>
            </a:pPr>
            <a:r>
              <a:rPr lang="en-US" sz="4800" b="1" dirty="0"/>
              <a:t>Delaware</a:t>
            </a:r>
            <a:br>
              <a:rPr lang="en-US" sz="4800" b="1" dirty="0"/>
            </a:br>
            <a:r>
              <a:rPr lang="en-US" sz="4800" b="1" dirty="0"/>
              <a:t>Price on Carbon (DEPOC) Study </a:t>
            </a:r>
            <a:br>
              <a:rPr lang="en-US" sz="4800" b="1" dirty="0"/>
            </a:br>
            <a:endParaRPr lang="en-US" sz="4800" b="1" dirty="0"/>
          </a:p>
        </p:txBody>
      </p:sp>
      <p:sp>
        <p:nvSpPr>
          <p:cNvPr id="3" name="TextBox 2"/>
          <p:cNvSpPr txBox="1"/>
          <p:nvPr/>
        </p:nvSpPr>
        <p:spPr>
          <a:xfrm>
            <a:off x="3352800" y="5105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8098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1" name="Straight Connector 10"/>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65" name="TextBox 1"/>
          <p:cNvSpPr txBox="1">
            <a:spLocks noChangeArrowheads="1"/>
          </p:cNvSpPr>
          <p:nvPr/>
        </p:nvSpPr>
        <p:spPr bwMode="auto">
          <a:xfrm>
            <a:off x="5229639" y="247492"/>
            <a:ext cx="3886200" cy="769441"/>
          </a:xfrm>
          <a:prstGeom prst="rect">
            <a:avLst/>
          </a:prstGeom>
          <a:noFill/>
          <a:ln w="9525">
            <a:noFill/>
            <a:miter lim="800000"/>
            <a:headEnd/>
            <a:tailEnd/>
          </a:ln>
        </p:spPr>
        <p:txBody>
          <a:bodyPr wrap="square">
            <a:spAutoFit/>
          </a:bodyPr>
          <a:lstStyle/>
          <a:p>
            <a:r>
              <a:rPr lang="en-US" sz="4400" b="1" dirty="0">
                <a:latin typeface="Times New Roman" pitchFamily="18" charset="0"/>
                <a:cs typeface="Times New Roman" pitchFamily="18" charset="0"/>
              </a:rPr>
              <a:t>DEPOC Study</a:t>
            </a:r>
          </a:p>
        </p:txBody>
      </p:sp>
      <p:sp>
        <p:nvSpPr>
          <p:cNvPr id="15367" name="Text Box 7"/>
          <p:cNvSpPr txBox="1">
            <a:spLocks noChangeArrowheads="1"/>
          </p:cNvSpPr>
          <p:nvPr/>
        </p:nvSpPr>
        <p:spPr bwMode="auto">
          <a:xfrm>
            <a:off x="762000" y="1839274"/>
            <a:ext cx="7848600" cy="3752309"/>
          </a:xfrm>
          <a:prstGeom prst="rect">
            <a:avLst/>
          </a:prstGeom>
          <a:noFill/>
          <a:ln w="9525">
            <a:noFill/>
            <a:miter lim="800000"/>
            <a:headEnd/>
            <a:tailEnd/>
          </a:ln>
          <a:effectLst/>
        </p:spPr>
        <p:txBody>
          <a:bodyPr wrap="square">
            <a:spAutoFit/>
          </a:bodyPr>
          <a:lstStyle/>
          <a:p>
            <a:r>
              <a:rPr lang="en-US" sz="2800" b="1" dirty="0"/>
              <a:t>Vulnerability</a:t>
            </a:r>
          </a:p>
          <a:p>
            <a:endParaRPr lang="en-US" sz="2400" b="1" dirty="0"/>
          </a:p>
          <a:p>
            <a:pPr marL="285750" indent="-285750">
              <a:spcAft>
                <a:spcPts val="1000"/>
              </a:spcAft>
              <a:buClr>
                <a:srgbClr val="0070C0"/>
              </a:buClr>
              <a:buSzPct val="150000"/>
              <a:buFont typeface="Arial" panose="020B0604020202020204" pitchFamily="34" charset="0"/>
              <a:buChar char="•"/>
            </a:pPr>
            <a:r>
              <a:rPr lang="en-US" sz="2400" dirty="0"/>
              <a:t>Delaware is especially vulnerable to sea level rise and coastal storms; it has a long coastline and the lowest mean elevation of any state in the U.S. (~60 </a:t>
            </a:r>
            <a:r>
              <a:rPr lang="en-US" sz="2400" dirty="0" err="1"/>
              <a:t>ft</a:t>
            </a:r>
            <a:r>
              <a:rPr lang="en-US" sz="2400" dirty="0"/>
              <a:t>).</a:t>
            </a:r>
          </a:p>
          <a:p>
            <a:pPr marL="285750" indent="-285750">
              <a:spcBef>
                <a:spcPts val="1100"/>
              </a:spcBef>
              <a:spcAft>
                <a:spcPts val="1000"/>
              </a:spcAft>
              <a:buClr>
                <a:srgbClr val="0070C0"/>
              </a:buClr>
              <a:buSzPct val="150000"/>
              <a:buFont typeface="Arial" panose="020B0604020202020204" pitchFamily="34" charset="0"/>
              <a:buChar char="•"/>
            </a:pPr>
            <a:r>
              <a:rPr lang="en-US" sz="2400" dirty="0">
                <a:sym typeface="Wingdings"/>
              </a:rPr>
              <a:t>According to James Hansen, 450±100 ppm CO</a:t>
            </a:r>
            <a:r>
              <a:rPr lang="en-US" sz="2400" baseline="-25000" dirty="0">
                <a:sym typeface="Wingdings"/>
              </a:rPr>
              <a:t>2</a:t>
            </a:r>
            <a:r>
              <a:rPr lang="en-US" sz="2400" dirty="0">
                <a:sym typeface="Wingdings"/>
              </a:rPr>
              <a:t> is enough, in time, to melt all the ice now on land.</a:t>
            </a:r>
            <a:endParaRPr lang="en-US" sz="2800" dirty="0"/>
          </a:p>
          <a:p>
            <a:pPr marL="800100" lvl="1" indent="-342900">
              <a:spcBef>
                <a:spcPts val="0"/>
              </a:spcBef>
              <a:spcAft>
                <a:spcPts val="800"/>
              </a:spcAft>
              <a:buClr>
                <a:srgbClr val="0070C0"/>
              </a:buClr>
              <a:buSzPct val="150000"/>
              <a:buFont typeface="Arial" panose="020B0604020202020204" pitchFamily="34" charset="0"/>
              <a:buChar char="-"/>
            </a:pPr>
            <a:r>
              <a:rPr lang="en-US" sz="2000" dirty="0"/>
              <a:t>Total melting would take centuries, but significant sea level rise could happen in decades</a:t>
            </a:r>
            <a:r>
              <a:rPr lang="en-US" b="1" dirty="0"/>
              <a:t>	 </a:t>
            </a:r>
            <a:endParaRPr lang="en-US" dirty="0"/>
          </a:p>
        </p:txBody>
      </p:sp>
      <p:sp>
        <p:nvSpPr>
          <p:cNvPr id="2" name="TextBox 1"/>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Tree>
    <p:extLst>
      <p:ext uri="{BB962C8B-B14F-4D97-AF65-F5344CB8AC3E}">
        <p14:creationId xmlns:p14="http://schemas.microsoft.com/office/powerpoint/2010/main" val="4252567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Open Standalone PNG">
            <a:hlinkClick r:id="rId3"/>
          </p:cNvPr>
          <p:cNvPicPr>
            <a:picLocks noChangeAspect="1" noChangeArrowheads="1"/>
          </p:cNvPicPr>
          <p:nvPr/>
        </p:nvPicPr>
        <p:blipFill>
          <a:blip r:embed="rId4"/>
          <a:srcRect/>
          <a:stretch>
            <a:fillRect/>
          </a:stretch>
        </p:blipFill>
        <p:spPr bwMode="auto">
          <a:xfrm>
            <a:off x="533400" y="457200"/>
            <a:ext cx="1816100" cy="1254125"/>
          </a:xfrm>
          <a:prstGeom prst="rect">
            <a:avLst/>
          </a:prstGeom>
          <a:noFill/>
          <a:ln w="9525">
            <a:noFill/>
            <a:miter lim="800000"/>
            <a:headEnd/>
            <a:tailEnd/>
          </a:ln>
        </p:spPr>
      </p:pic>
      <p:sp>
        <p:nvSpPr>
          <p:cNvPr id="3" name="TextBox 2"/>
          <p:cNvSpPr txBox="1"/>
          <p:nvPr/>
        </p:nvSpPr>
        <p:spPr>
          <a:xfrm>
            <a:off x="3352800" y="5105400"/>
            <a:ext cx="184731" cy="369332"/>
          </a:xfrm>
          <a:prstGeom prst="rect">
            <a:avLst/>
          </a:prstGeom>
          <a:noFill/>
        </p:spPr>
        <p:txBody>
          <a:bodyPr wrap="none" rtlCol="0">
            <a:spAutoFit/>
          </a:bodyPr>
          <a:lstStyle/>
          <a:p>
            <a:endParaRPr lang="en-US" dirty="0"/>
          </a:p>
        </p:txBody>
      </p:sp>
      <p:sp>
        <p:nvSpPr>
          <p:cNvPr id="4" name="TextBox 3"/>
          <p:cNvSpPr txBox="1"/>
          <p:nvPr/>
        </p:nvSpPr>
        <p:spPr>
          <a:xfrm>
            <a:off x="152400" y="6324600"/>
            <a:ext cx="304801" cy="1569660"/>
          </a:xfrm>
          <a:prstGeom prst="rect">
            <a:avLst/>
          </a:prstGeom>
          <a:noFill/>
        </p:spPr>
        <p:txBody>
          <a:bodyPr wrap="square" rtlCol="0">
            <a:spAutoFit/>
          </a:bodyPr>
          <a:lstStyle/>
          <a:p>
            <a:endParaRPr lang="en-US" sz="3200" dirty="0"/>
          </a:p>
          <a:p>
            <a:endParaRPr lang="en-US" sz="3200" dirty="0"/>
          </a:p>
          <a:p>
            <a:endParaRPr lang="en-US" sz="3200" dirty="0"/>
          </a:p>
        </p:txBody>
      </p:sp>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l="6149" t="4753" r="4741" b="3763"/>
          <a:stretch>
            <a:fillRect/>
          </a:stretch>
        </p:blipFill>
        <p:spPr bwMode="auto">
          <a:xfrm>
            <a:off x="3505200" y="304800"/>
            <a:ext cx="4817918" cy="640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228600" y="1828800"/>
            <a:ext cx="3200400" cy="3293209"/>
          </a:xfrm>
          <a:prstGeom prst="rect">
            <a:avLst/>
          </a:prstGeom>
          <a:noFill/>
        </p:spPr>
        <p:txBody>
          <a:bodyPr wrap="square" rtlCol="0">
            <a:spAutoFit/>
          </a:bodyPr>
          <a:lstStyle/>
          <a:p>
            <a:r>
              <a:rPr lang="en-US" sz="2800" b="1" dirty="0"/>
              <a:t>Impacts of 15 m and 80 m Sea Level Rise on DE, MD and NJ</a:t>
            </a:r>
          </a:p>
          <a:p>
            <a:endParaRPr lang="en-US" sz="2400" b="1" dirty="0"/>
          </a:p>
          <a:p>
            <a:endParaRPr lang="en-US" sz="2400" b="1" dirty="0"/>
          </a:p>
          <a:p>
            <a:pPr algn="ctr"/>
            <a:r>
              <a:rPr lang="en-US" sz="2400" b="1" dirty="0"/>
              <a:t>   Willett Kempton</a:t>
            </a:r>
          </a:p>
          <a:p>
            <a:pPr algn="ctr"/>
            <a:r>
              <a:rPr lang="en-US" sz="2400" b="1" dirty="0"/>
              <a:t>Univ. of DE</a:t>
            </a:r>
          </a:p>
        </p:txBody>
      </p:sp>
    </p:spTree>
    <p:extLst>
      <p:ext uri="{BB962C8B-B14F-4D97-AF65-F5344CB8AC3E}">
        <p14:creationId xmlns:p14="http://schemas.microsoft.com/office/powerpoint/2010/main" val="914343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1" name="Straight Connector 10"/>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65" name="TextBox 1"/>
          <p:cNvSpPr txBox="1">
            <a:spLocks noChangeArrowheads="1"/>
          </p:cNvSpPr>
          <p:nvPr/>
        </p:nvSpPr>
        <p:spPr bwMode="auto">
          <a:xfrm>
            <a:off x="5223013" y="247492"/>
            <a:ext cx="3886200" cy="769441"/>
          </a:xfrm>
          <a:prstGeom prst="rect">
            <a:avLst/>
          </a:prstGeom>
          <a:noFill/>
          <a:ln w="9525">
            <a:noFill/>
            <a:miter lim="800000"/>
            <a:headEnd/>
            <a:tailEnd/>
          </a:ln>
        </p:spPr>
        <p:txBody>
          <a:bodyPr wrap="square">
            <a:spAutoFit/>
          </a:bodyPr>
          <a:lstStyle/>
          <a:p>
            <a:r>
              <a:rPr lang="en-US" sz="4400" b="1" dirty="0">
                <a:latin typeface="Times New Roman" pitchFamily="18" charset="0"/>
                <a:cs typeface="Times New Roman" pitchFamily="18" charset="0"/>
              </a:rPr>
              <a:t>DEPOC Study</a:t>
            </a:r>
          </a:p>
        </p:txBody>
      </p:sp>
      <p:sp>
        <p:nvSpPr>
          <p:cNvPr id="15367" name="Text Box 7"/>
          <p:cNvSpPr txBox="1">
            <a:spLocks noChangeArrowheads="1"/>
          </p:cNvSpPr>
          <p:nvPr/>
        </p:nvSpPr>
        <p:spPr bwMode="auto">
          <a:xfrm>
            <a:off x="762000" y="1839274"/>
            <a:ext cx="7772400" cy="4729500"/>
          </a:xfrm>
          <a:prstGeom prst="rect">
            <a:avLst/>
          </a:prstGeom>
          <a:noFill/>
          <a:ln w="9525">
            <a:noFill/>
            <a:miter lim="800000"/>
            <a:headEnd/>
            <a:tailEnd/>
          </a:ln>
          <a:effectLst/>
        </p:spPr>
        <p:txBody>
          <a:bodyPr>
            <a:spAutoFit/>
          </a:bodyPr>
          <a:lstStyle/>
          <a:p>
            <a:pPr>
              <a:spcBef>
                <a:spcPts val="0"/>
              </a:spcBef>
              <a:spcAft>
                <a:spcPts val="1000"/>
              </a:spcAft>
            </a:pPr>
            <a:r>
              <a:rPr lang="en-US" sz="2800" b="1" dirty="0"/>
              <a:t>Background</a:t>
            </a:r>
          </a:p>
          <a:p>
            <a:pPr marL="285750" indent="-285750">
              <a:spcAft>
                <a:spcPts val="1000"/>
              </a:spcAft>
              <a:buClr>
                <a:srgbClr val="0070C0"/>
              </a:buClr>
              <a:buSzPct val="150000"/>
              <a:buFont typeface="Arial" panose="020B0604020202020204" pitchFamily="34" charset="0"/>
              <a:buChar char="•"/>
            </a:pPr>
            <a:r>
              <a:rPr lang="en-US" sz="2400" dirty="0"/>
              <a:t>LWVDE introduced the Price on Carbon Resolution at the LWVUS Convention 2014.</a:t>
            </a:r>
          </a:p>
          <a:p>
            <a:pPr marL="285750" indent="-285750">
              <a:spcAft>
                <a:spcPts val="1000"/>
              </a:spcAft>
              <a:buClr>
                <a:srgbClr val="0070C0"/>
              </a:buClr>
              <a:buSzPct val="150000"/>
              <a:buFont typeface="Arial" panose="020B0604020202020204" pitchFamily="34" charset="0"/>
              <a:buChar char="•"/>
            </a:pPr>
            <a:r>
              <a:rPr lang="en-US" sz="2400" dirty="0"/>
              <a:t>Delaware is a member of the 9-state RGGI, which has decreased carbon emissions from power plants by 40% since 2009 – even though emission allowances have sold for &lt;$7/ton of CO2.</a:t>
            </a:r>
          </a:p>
          <a:p>
            <a:pPr marL="285750" indent="-285750">
              <a:spcAft>
                <a:spcPts val="1000"/>
              </a:spcAft>
              <a:buClr>
                <a:srgbClr val="0070C0"/>
              </a:buClr>
              <a:buSzPct val="150000"/>
              <a:buFont typeface="Arial" panose="020B0604020202020204" pitchFamily="34" charset="0"/>
              <a:buChar char="•"/>
            </a:pPr>
            <a:r>
              <a:rPr lang="en-US" sz="2400" dirty="0">
                <a:sym typeface="Wingdings"/>
              </a:rPr>
              <a:t>Most of the funds raised through RGGI have been used to promote energy efficiency and develop renewable energy.</a:t>
            </a:r>
          </a:p>
          <a:p>
            <a:r>
              <a:rPr lang="en-US" sz="2400" b="1" dirty="0">
                <a:latin typeface="Arial"/>
                <a:cs typeface="Arial"/>
              </a:rPr>
              <a:t>	</a:t>
            </a:r>
            <a:r>
              <a:rPr lang="en-US" b="1" dirty="0"/>
              <a:t>		 </a:t>
            </a:r>
            <a:endParaRPr lang="en-US" dirty="0"/>
          </a:p>
        </p:txBody>
      </p:sp>
      <p:sp>
        <p:nvSpPr>
          <p:cNvPr id="2" name="TextBox 1"/>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Tree>
    <p:extLst>
      <p:ext uri="{BB962C8B-B14F-4D97-AF65-F5344CB8AC3E}">
        <p14:creationId xmlns:p14="http://schemas.microsoft.com/office/powerpoint/2010/main" val="371523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1" name="Straight Connector 10"/>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65" name="TextBox 1"/>
          <p:cNvSpPr txBox="1">
            <a:spLocks noChangeArrowheads="1"/>
          </p:cNvSpPr>
          <p:nvPr/>
        </p:nvSpPr>
        <p:spPr bwMode="auto">
          <a:xfrm>
            <a:off x="5087178" y="272512"/>
            <a:ext cx="3810000" cy="769441"/>
          </a:xfrm>
          <a:prstGeom prst="rect">
            <a:avLst/>
          </a:prstGeom>
          <a:noFill/>
          <a:ln w="9525">
            <a:noFill/>
            <a:miter lim="800000"/>
            <a:headEnd/>
            <a:tailEnd/>
          </a:ln>
        </p:spPr>
        <p:txBody>
          <a:bodyPr wrap="square">
            <a:spAutoFit/>
          </a:bodyPr>
          <a:lstStyle/>
          <a:p>
            <a:r>
              <a:rPr lang="en-US" sz="4400" b="1" dirty="0">
                <a:latin typeface="Times New Roman" pitchFamily="18" charset="0"/>
                <a:cs typeface="Times New Roman" pitchFamily="18" charset="0"/>
              </a:rPr>
              <a:t>DEPOC Study</a:t>
            </a:r>
          </a:p>
        </p:txBody>
      </p:sp>
      <p:sp>
        <p:nvSpPr>
          <p:cNvPr id="15367" name="Text Box 7"/>
          <p:cNvSpPr txBox="1">
            <a:spLocks noChangeArrowheads="1"/>
          </p:cNvSpPr>
          <p:nvPr/>
        </p:nvSpPr>
        <p:spPr bwMode="auto">
          <a:xfrm>
            <a:off x="762000" y="1898137"/>
            <a:ext cx="8153400" cy="3770263"/>
          </a:xfrm>
          <a:prstGeom prst="rect">
            <a:avLst/>
          </a:prstGeom>
          <a:noFill/>
          <a:ln w="9525">
            <a:noFill/>
            <a:miter lim="800000"/>
            <a:headEnd/>
            <a:tailEnd/>
          </a:ln>
          <a:effectLst/>
        </p:spPr>
        <p:txBody>
          <a:bodyPr wrap="square">
            <a:spAutoFit/>
          </a:bodyPr>
          <a:lstStyle/>
          <a:p>
            <a:r>
              <a:rPr lang="en-US" sz="2800" b="1" dirty="0"/>
              <a:t>Key Conclusions</a:t>
            </a:r>
          </a:p>
          <a:p>
            <a:endParaRPr lang="en-US" sz="2400" b="1" dirty="0"/>
          </a:p>
          <a:p>
            <a:pPr marL="285750" indent="-285750">
              <a:spcAft>
                <a:spcPts val="1000"/>
              </a:spcAft>
              <a:buClr>
                <a:srgbClr val="0070C0"/>
              </a:buClr>
              <a:buSzPct val="150000"/>
              <a:buFont typeface="Arial" panose="020B0604020202020204" pitchFamily="34" charset="0"/>
              <a:buChar char="•"/>
            </a:pPr>
            <a:r>
              <a:rPr lang="en-US" sz="2400" dirty="0"/>
              <a:t>Delaware is very vulnerable to climate change – especially to sea level rise and coastal storms.</a:t>
            </a:r>
          </a:p>
          <a:p>
            <a:pPr marL="285750" indent="-285750">
              <a:spcAft>
                <a:spcPts val="1000"/>
              </a:spcAft>
              <a:buClr>
                <a:srgbClr val="0070C0"/>
              </a:buClr>
              <a:buSzPct val="150000"/>
              <a:buFont typeface="Arial" panose="020B0604020202020204" pitchFamily="34" charset="0"/>
              <a:buChar char="•"/>
            </a:pPr>
            <a:r>
              <a:rPr lang="en-US" sz="2400" dirty="0">
                <a:sym typeface="Wingdings"/>
              </a:rPr>
              <a:t>Delaware has significantly reduced its carbon emissions – partly through RGGI and partly because all power plants but one have switched from coal to natural gas.</a:t>
            </a:r>
          </a:p>
          <a:p>
            <a:pPr marL="285750" indent="-285750">
              <a:spcAft>
                <a:spcPts val="1000"/>
              </a:spcAft>
              <a:buClr>
                <a:srgbClr val="0070C0"/>
              </a:buClr>
              <a:buSzPct val="150000"/>
              <a:buFont typeface="Arial" panose="020B0604020202020204" pitchFamily="34" charset="0"/>
              <a:buChar char="•"/>
            </a:pPr>
            <a:endParaRPr lang="en-US" sz="2400" dirty="0">
              <a:sym typeface="Wingdings"/>
            </a:endParaRPr>
          </a:p>
          <a:p>
            <a:r>
              <a:rPr lang="en-US" b="1" dirty="0"/>
              <a:t>	 </a:t>
            </a:r>
            <a:endParaRPr lang="en-US" dirty="0"/>
          </a:p>
        </p:txBody>
      </p:sp>
      <p:sp>
        <p:nvSpPr>
          <p:cNvPr id="2" name="TextBox 1"/>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Tree>
    <p:extLst>
      <p:ext uri="{BB962C8B-B14F-4D97-AF65-F5344CB8AC3E}">
        <p14:creationId xmlns:p14="http://schemas.microsoft.com/office/powerpoint/2010/main" val="3675641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1" name="Straight Connector 10"/>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67" name="Text Box 7"/>
          <p:cNvSpPr txBox="1">
            <a:spLocks noChangeArrowheads="1"/>
          </p:cNvSpPr>
          <p:nvPr/>
        </p:nvSpPr>
        <p:spPr bwMode="auto">
          <a:xfrm>
            <a:off x="762000" y="1981200"/>
            <a:ext cx="8153400" cy="3801041"/>
          </a:xfrm>
          <a:prstGeom prst="rect">
            <a:avLst/>
          </a:prstGeom>
          <a:noFill/>
          <a:ln w="9525">
            <a:noFill/>
            <a:miter lim="800000"/>
            <a:headEnd/>
            <a:tailEnd/>
          </a:ln>
          <a:effectLst/>
        </p:spPr>
        <p:txBody>
          <a:bodyPr wrap="square">
            <a:spAutoFit/>
          </a:bodyPr>
          <a:lstStyle/>
          <a:p>
            <a:pPr>
              <a:spcAft>
                <a:spcPts val="1000"/>
              </a:spcAft>
              <a:buClr>
                <a:srgbClr val="0070C0"/>
              </a:buClr>
              <a:buSzPct val="150000"/>
            </a:pPr>
            <a:r>
              <a:rPr lang="en-US" sz="2400" b="1" dirty="0"/>
              <a:t>Key Learnings</a:t>
            </a:r>
          </a:p>
          <a:p>
            <a:pPr marL="285750" indent="-285750">
              <a:spcAft>
                <a:spcPts val="1000"/>
              </a:spcAft>
              <a:buClr>
                <a:srgbClr val="0070C0"/>
              </a:buClr>
              <a:buSzPct val="150000"/>
              <a:buFont typeface="Arial" panose="020B0604020202020204" pitchFamily="34" charset="0"/>
              <a:buChar char="•"/>
            </a:pPr>
            <a:r>
              <a:rPr lang="en-US" sz="2400" dirty="0"/>
              <a:t>Transportation is now the largest source of carbon emissions in Delaware and the other RGGI states.</a:t>
            </a:r>
          </a:p>
          <a:p>
            <a:pPr marL="285750" indent="-285750">
              <a:spcAft>
                <a:spcPts val="1000"/>
              </a:spcAft>
              <a:buClr>
                <a:srgbClr val="0070C0"/>
              </a:buClr>
              <a:buSzPct val="150000"/>
              <a:buFont typeface="Arial" panose="020B0604020202020204" pitchFamily="34" charset="0"/>
              <a:buChar char="•"/>
            </a:pPr>
            <a:r>
              <a:rPr lang="en-US" sz="2400" dirty="0">
                <a:sym typeface="Wingdings"/>
              </a:rPr>
              <a:t>U.S. Vehicle Miles Traveled have have not changed much in recent years even though gasoline prices have dropped by more than $2/gallon.  (A gas tax of $2/gal is equivalent to a carbon price of $200/ton of CO</a:t>
            </a:r>
            <a:r>
              <a:rPr lang="en-US" sz="2400" baseline="-25000" dirty="0">
                <a:sym typeface="Wingdings"/>
              </a:rPr>
              <a:t>2</a:t>
            </a:r>
            <a:r>
              <a:rPr lang="en-US" sz="2400" dirty="0">
                <a:sym typeface="Wingdings"/>
              </a:rPr>
              <a:t>.)</a:t>
            </a:r>
          </a:p>
          <a:p>
            <a:pPr marL="285750" indent="-285750">
              <a:spcAft>
                <a:spcPts val="1000"/>
              </a:spcAft>
              <a:buClr>
                <a:srgbClr val="0070C0"/>
              </a:buClr>
              <a:buSzPct val="150000"/>
              <a:buFont typeface="Arial" panose="020B0604020202020204" pitchFamily="34" charset="0"/>
              <a:buChar char="•"/>
            </a:pPr>
            <a:r>
              <a:rPr lang="en-US" sz="2400" dirty="0">
                <a:sym typeface="Wingdings"/>
              </a:rPr>
              <a:t>The way money raised by carbon pricing is used can have a large effect on carbon emissions.</a:t>
            </a:r>
            <a:r>
              <a:rPr lang="en-US" sz="2400" dirty="0"/>
              <a:t>		 </a:t>
            </a:r>
          </a:p>
        </p:txBody>
      </p:sp>
      <p:sp>
        <p:nvSpPr>
          <p:cNvPr id="2" name="TextBox 1"/>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8" name="TextBox 1"/>
          <p:cNvSpPr txBox="1">
            <a:spLocks noChangeArrowheads="1"/>
          </p:cNvSpPr>
          <p:nvPr/>
        </p:nvSpPr>
        <p:spPr bwMode="auto">
          <a:xfrm>
            <a:off x="5029200" y="245716"/>
            <a:ext cx="3712876"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DEPOC Study</a:t>
            </a:r>
          </a:p>
        </p:txBody>
      </p:sp>
    </p:spTree>
    <p:extLst>
      <p:ext uri="{BB962C8B-B14F-4D97-AF65-F5344CB8AC3E}">
        <p14:creationId xmlns:p14="http://schemas.microsoft.com/office/powerpoint/2010/main" val="395539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ia.gov/environment/emissions/state/analysis/images/figure_1-lg.jpg"/>
          <p:cNvPicPr>
            <a:picLocks noChangeAspect="1" noChangeArrowheads="1"/>
          </p:cNvPicPr>
          <p:nvPr/>
        </p:nvPicPr>
        <p:blipFill rotWithShape="1">
          <a:blip r:embed="rId2">
            <a:extLst>
              <a:ext uri="{28A0092B-C50C-407E-A947-70E740481C1C}">
                <a14:useLocalDpi xmlns:a14="http://schemas.microsoft.com/office/drawing/2010/main" val="0"/>
              </a:ext>
            </a:extLst>
          </a:blip>
          <a:srcRect t="11522"/>
          <a:stretch/>
        </p:blipFill>
        <p:spPr bwMode="auto">
          <a:xfrm>
            <a:off x="457200" y="2895600"/>
            <a:ext cx="8420100" cy="341319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7239000" y="4800600"/>
            <a:ext cx="152400" cy="9445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03681" y="2289750"/>
            <a:ext cx="7471917" cy="400110"/>
          </a:xfrm>
          <a:prstGeom prst="rect">
            <a:avLst/>
          </a:prstGeom>
          <a:noFill/>
        </p:spPr>
        <p:txBody>
          <a:bodyPr wrap="none" rtlCol="0">
            <a:spAutoFit/>
          </a:bodyPr>
          <a:lstStyle/>
          <a:p>
            <a:r>
              <a:rPr lang="en-US" sz="2000" b="1" dirty="0"/>
              <a:t>Montana 2013 emissions were 0.60% of total U.S. emissions</a:t>
            </a:r>
          </a:p>
        </p:txBody>
      </p:sp>
      <p:pic>
        <p:nvPicPr>
          <p:cNvPr id="6"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2819400" y="219748"/>
            <a:ext cx="6254661"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How Montana Compares</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4" name="TextBox 3"/>
          <p:cNvSpPr txBox="1"/>
          <p:nvPr/>
        </p:nvSpPr>
        <p:spPr>
          <a:xfrm rot="16200000">
            <a:off x="-1121778" y="3907424"/>
            <a:ext cx="2971802" cy="338554"/>
          </a:xfrm>
          <a:prstGeom prst="rect">
            <a:avLst/>
          </a:prstGeom>
          <a:noFill/>
        </p:spPr>
        <p:txBody>
          <a:bodyPr wrap="square" rtlCol="0">
            <a:spAutoFit/>
          </a:bodyPr>
          <a:lstStyle/>
          <a:p>
            <a:r>
              <a:rPr lang="en-US" sz="1600" dirty="0"/>
              <a:t>Million metric tons CO</a:t>
            </a:r>
            <a:r>
              <a:rPr lang="en-US" sz="1600" baseline="-25000" dirty="0"/>
              <a:t>2</a:t>
            </a:r>
            <a:r>
              <a:rPr lang="en-US" sz="1600" dirty="0"/>
              <a:t> (2013)</a:t>
            </a:r>
          </a:p>
        </p:txBody>
      </p:sp>
      <p:grpSp>
        <p:nvGrpSpPr>
          <p:cNvPr id="15" name="Group 14"/>
          <p:cNvGrpSpPr/>
          <p:nvPr/>
        </p:nvGrpSpPr>
        <p:grpSpPr>
          <a:xfrm>
            <a:off x="5791200" y="2951707"/>
            <a:ext cx="2889738" cy="1617404"/>
            <a:chOff x="2133600" y="2271444"/>
            <a:chExt cx="5251938" cy="3148608"/>
          </a:xfrm>
        </p:grpSpPr>
        <p:pic>
          <p:nvPicPr>
            <p:cNvPr id="1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33600" y="2271444"/>
              <a:ext cx="5251938" cy="3148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 name="TextBox 16"/>
            <p:cNvSpPr txBox="1"/>
            <p:nvPr/>
          </p:nvSpPr>
          <p:spPr>
            <a:xfrm>
              <a:off x="3780057" y="2560473"/>
              <a:ext cx="1116403" cy="988597"/>
            </a:xfrm>
            <a:prstGeom prst="rect">
              <a:avLst/>
            </a:prstGeom>
            <a:noFill/>
          </p:spPr>
          <p:txBody>
            <a:bodyPr wrap="none" rtlCol="0">
              <a:spAutoFit/>
            </a:bodyPr>
            <a:lstStyle/>
            <a:p>
              <a:pPr algn="r"/>
              <a:r>
                <a:rPr lang="en-US" sz="900" b="1" dirty="0">
                  <a:solidFill>
                    <a:schemeClr val="bg1"/>
                  </a:solidFill>
                  <a:effectLst>
                    <a:outerShdw blurRad="38100" dist="38100" dir="2700000" algn="tl">
                      <a:srgbClr val="000000">
                        <a:alpha val="43137"/>
                      </a:srgbClr>
                    </a:outerShdw>
                  </a:effectLst>
                </a:rPr>
                <a:t>Natural </a:t>
              </a:r>
            </a:p>
            <a:p>
              <a:pPr algn="r"/>
              <a:r>
                <a:rPr lang="en-US" sz="900" b="1" dirty="0">
                  <a:solidFill>
                    <a:schemeClr val="bg1"/>
                  </a:solidFill>
                  <a:effectLst>
                    <a:outerShdw blurRad="38100" dist="38100" dir="2700000" algn="tl">
                      <a:srgbClr val="000000">
                        <a:alpha val="43137"/>
                      </a:srgbClr>
                    </a:outerShdw>
                  </a:effectLst>
                </a:rPr>
                <a:t>Gas</a:t>
              </a:r>
            </a:p>
            <a:p>
              <a:pPr algn="r"/>
              <a:r>
                <a:rPr lang="en-US" sz="800" b="1" i="1" dirty="0">
                  <a:solidFill>
                    <a:schemeClr val="bg1"/>
                  </a:solidFill>
                  <a:effectLst>
                    <a:outerShdw blurRad="38100" dist="38100" dir="2700000" algn="tl">
                      <a:srgbClr val="000000">
                        <a:alpha val="43137"/>
                      </a:srgbClr>
                    </a:outerShdw>
                  </a:effectLst>
                </a:rPr>
                <a:t>14%</a:t>
              </a:r>
            </a:p>
          </p:txBody>
        </p:sp>
        <p:sp>
          <p:nvSpPr>
            <p:cNvPr id="18" name="TextBox 17"/>
            <p:cNvSpPr txBox="1"/>
            <p:nvPr/>
          </p:nvSpPr>
          <p:spPr>
            <a:xfrm>
              <a:off x="5013859" y="3652152"/>
              <a:ext cx="790105" cy="689023"/>
            </a:xfrm>
            <a:prstGeom prst="rect">
              <a:avLst/>
            </a:prstGeom>
            <a:noFill/>
            <a:effectLst>
              <a:outerShdw dist="25400" dir="3600000" sx="103000" sy="103000" algn="ctr" rotWithShape="0">
                <a:schemeClr val="bg1"/>
              </a:outerShdw>
            </a:effectLst>
          </p:spPr>
          <p:txBody>
            <a:bodyPr wrap="none" rtlCol="0">
              <a:spAutoFit/>
            </a:bodyPr>
            <a:lstStyle/>
            <a:p>
              <a:pPr algn="ctr"/>
              <a:r>
                <a:rPr lang="en-US" sz="900" b="1" dirty="0">
                  <a:solidFill>
                    <a:schemeClr val="bg1"/>
                  </a:solidFill>
                  <a:effectLst>
                    <a:outerShdw blurRad="38100" dist="38100" dir="2700000" algn="tl">
                      <a:srgbClr val="000000">
                        <a:alpha val="43137"/>
                      </a:srgbClr>
                    </a:outerShdw>
                  </a:effectLst>
                </a:rPr>
                <a:t>Coal</a:t>
              </a:r>
            </a:p>
            <a:p>
              <a:pPr algn="ctr"/>
              <a:r>
                <a:rPr lang="en-US" sz="800" b="1" i="1" dirty="0">
                  <a:solidFill>
                    <a:schemeClr val="bg1"/>
                  </a:solidFill>
                  <a:effectLst>
                    <a:outerShdw blurRad="38100" dist="38100" dir="2700000" algn="tl">
                      <a:srgbClr val="000000">
                        <a:alpha val="43137"/>
                      </a:srgbClr>
                    </a:outerShdw>
                  </a:effectLst>
                </a:rPr>
                <a:t>49%</a:t>
              </a:r>
            </a:p>
          </p:txBody>
        </p:sp>
        <p:sp>
          <p:nvSpPr>
            <p:cNvPr id="19" name="TextBox 18"/>
            <p:cNvSpPr txBox="1"/>
            <p:nvPr/>
          </p:nvSpPr>
          <p:spPr>
            <a:xfrm>
              <a:off x="3439470" y="3929151"/>
              <a:ext cx="1361126" cy="689023"/>
            </a:xfrm>
            <a:prstGeom prst="rect">
              <a:avLst/>
            </a:prstGeom>
            <a:noFill/>
            <a:effectLst>
              <a:outerShdw dist="25400" dir="3600000" sx="103000" sy="103000" algn="ctr" rotWithShape="0">
                <a:schemeClr val="bg1"/>
              </a:outerShdw>
            </a:effectLst>
          </p:spPr>
          <p:txBody>
            <a:bodyPr wrap="none" rtlCol="0">
              <a:spAutoFit/>
            </a:bodyPr>
            <a:lstStyle/>
            <a:p>
              <a:pPr algn="ctr"/>
              <a:r>
                <a:rPr lang="en-US" sz="900" b="1" dirty="0">
                  <a:solidFill>
                    <a:schemeClr val="bg1"/>
                  </a:solidFill>
                  <a:effectLst>
                    <a:outerShdw blurRad="38100" dist="38100" dir="2700000" algn="tl">
                      <a:srgbClr val="000000">
                        <a:alpha val="43137"/>
                      </a:srgbClr>
                    </a:outerShdw>
                  </a:effectLst>
                </a:rPr>
                <a:t>Petroleum</a:t>
              </a:r>
            </a:p>
            <a:p>
              <a:pPr algn="ctr"/>
              <a:r>
                <a:rPr lang="en-US" sz="800" b="1" i="1" dirty="0">
                  <a:solidFill>
                    <a:schemeClr val="bg1"/>
                  </a:solidFill>
                  <a:effectLst>
                    <a:outerShdw blurRad="38100" dist="38100" dir="2700000" algn="tl">
                      <a:srgbClr val="000000">
                        <a:alpha val="43137"/>
                      </a:srgbClr>
                    </a:outerShdw>
                  </a:effectLst>
                </a:rPr>
                <a:t>37%</a:t>
              </a:r>
            </a:p>
          </p:txBody>
        </p:sp>
      </p:grpSp>
    </p:spTree>
    <p:extLst>
      <p:ext uri="{BB962C8B-B14F-4D97-AF65-F5344CB8AC3E}">
        <p14:creationId xmlns:p14="http://schemas.microsoft.com/office/powerpoint/2010/main" val="2209729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descr="Open Standalone PNG">
            <a:hlinkClick r:id="rId3"/>
          </p:cNvPr>
          <p:cNvPicPr>
            <a:picLocks noChangeAspect="1" noChangeArrowheads="1"/>
          </p:cNvPicPr>
          <p:nvPr/>
        </p:nvPicPr>
        <p:blipFill>
          <a:blip r:embed="rId4"/>
          <a:srcRect/>
          <a:stretch>
            <a:fillRect/>
          </a:stretch>
        </p:blipFill>
        <p:spPr bwMode="auto">
          <a:xfrm>
            <a:off x="533400" y="452487"/>
            <a:ext cx="1816100" cy="1254125"/>
          </a:xfrm>
          <a:prstGeom prst="rect">
            <a:avLst/>
          </a:prstGeom>
          <a:noFill/>
          <a:ln w="9525">
            <a:noFill/>
            <a:miter lim="800000"/>
            <a:headEnd/>
            <a:tailEnd/>
          </a:ln>
        </p:spPr>
      </p:pic>
      <p:cxnSp>
        <p:nvCxnSpPr>
          <p:cNvPr id="11" name="Straight Connector 10"/>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67" name="Text Box 7"/>
          <p:cNvSpPr txBox="1">
            <a:spLocks noChangeArrowheads="1"/>
          </p:cNvSpPr>
          <p:nvPr/>
        </p:nvSpPr>
        <p:spPr bwMode="auto">
          <a:xfrm>
            <a:off x="381000" y="1839274"/>
            <a:ext cx="8153400" cy="2436564"/>
          </a:xfrm>
          <a:prstGeom prst="rect">
            <a:avLst/>
          </a:prstGeom>
          <a:noFill/>
          <a:ln w="9525">
            <a:noFill/>
            <a:miter lim="800000"/>
            <a:headEnd/>
            <a:tailEnd/>
          </a:ln>
          <a:effectLst/>
        </p:spPr>
        <p:txBody>
          <a:bodyPr wrap="square">
            <a:spAutoFit/>
          </a:bodyPr>
          <a:lstStyle/>
          <a:p>
            <a:pPr marL="285750" indent="-285750">
              <a:spcAft>
                <a:spcPts val="1000"/>
              </a:spcAft>
              <a:buClr>
                <a:srgbClr val="0070C0"/>
              </a:buClr>
              <a:buSzPct val="150000"/>
              <a:buFont typeface="Arial" panose="020B0604020202020204" pitchFamily="34" charset="0"/>
              <a:buChar char="•"/>
            </a:pPr>
            <a:r>
              <a:rPr lang="en-US" sz="2400" dirty="0"/>
              <a:t>Collaboration among Leagues and with other organizations is key to successfully addressing climate change.</a:t>
            </a:r>
          </a:p>
          <a:p>
            <a:pPr marL="285750" indent="-285750">
              <a:spcAft>
                <a:spcPts val="1000"/>
              </a:spcAft>
              <a:buClr>
                <a:srgbClr val="0070C0"/>
              </a:buClr>
              <a:buSzPct val="150000"/>
              <a:buFont typeface="Arial" panose="020B0604020202020204" pitchFamily="34" charset="0"/>
              <a:buChar char="•"/>
            </a:pPr>
            <a:r>
              <a:rPr lang="en-US" sz="2400" dirty="0">
                <a:sym typeface="Wingdings"/>
              </a:rPr>
              <a:t>An essential role for Leagues and others is educating the public and policy makers on the threat climate change poses and the opportunities it presents.</a:t>
            </a:r>
          </a:p>
        </p:txBody>
      </p:sp>
      <p:sp>
        <p:nvSpPr>
          <p:cNvPr id="2" name="TextBox 1"/>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8" name="TextBox 1"/>
          <p:cNvSpPr txBox="1">
            <a:spLocks noChangeArrowheads="1"/>
          </p:cNvSpPr>
          <p:nvPr/>
        </p:nvSpPr>
        <p:spPr bwMode="auto">
          <a:xfrm>
            <a:off x="5029200" y="245716"/>
            <a:ext cx="3743332"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Key Learnings</a:t>
            </a:r>
          </a:p>
        </p:txBody>
      </p:sp>
    </p:spTree>
    <p:extLst>
      <p:ext uri="{BB962C8B-B14F-4D97-AF65-F5344CB8AC3E}">
        <p14:creationId xmlns:p14="http://schemas.microsoft.com/office/powerpoint/2010/main" val="299980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857125"/>
            <a:ext cx="8229600" cy="1328569"/>
          </a:xfrm>
          <a:prstGeom prst="rect">
            <a:avLst/>
          </a:prstGeom>
          <a:noFill/>
        </p:spPr>
        <p:txBody>
          <a:bodyPr wrap="square" rtlCol="0">
            <a:spAutoFit/>
          </a:bodyPr>
          <a:lstStyle/>
          <a:p>
            <a:pPr marL="285750" indent="-285750">
              <a:spcAft>
                <a:spcPts val="1000"/>
              </a:spcAft>
              <a:buClr>
                <a:srgbClr val="0070C0"/>
              </a:buClr>
              <a:buSzPct val="150000"/>
              <a:buFont typeface="Arial" panose="020B0604020202020204" pitchFamily="34" charset="0"/>
              <a:buChar char="•"/>
            </a:pPr>
            <a:r>
              <a:rPr lang="en-US" sz="2400" dirty="0"/>
              <a:t>Required to reduce by 47% (largest in U.S.)</a:t>
            </a:r>
          </a:p>
          <a:p>
            <a:pPr marL="285750" indent="-285750">
              <a:spcAft>
                <a:spcPts val="1000"/>
              </a:spcAft>
              <a:buClr>
                <a:srgbClr val="0070C0"/>
              </a:buClr>
              <a:buSzPct val="150000"/>
              <a:buFont typeface="Arial" panose="020B0604020202020204" pitchFamily="34" charset="0"/>
              <a:buChar char="•"/>
            </a:pPr>
            <a:r>
              <a:rPr lang="en-US" sz="2400" dirty="0"/>
              <a:t>Eight affected units in five facilities (4 in Colstrip account for 80% of emissions) </a:t>
            </a:r>
            <a:r>
              <a:rPr lang="en-US" sz="2000" i="1" dirty="0"/>
              <a:t>- other major power source is hydro</a:t>
            </a:r>
            <a:endParaRPr lang="en-US" sz="2400" i="1" dirty="0"/>
          </a:p>
        </p:txBody>
      </p:sp>
      <p:pic>
        <p:nvPicPr>
          <p:cNvPr id="10"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14" name="Straight Connector 13"/>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8" name="TextBox 1"/>
          <p:cNvSpPr txBox="1">
            <a:spLocks noChangeArrowheads="1"/>
          </p:cNvSpPr>
          <p:nvPr/>
        </p:nvSpPr>
        <p:spPr bwMode="auto">
          <a:xfrm>
            <a:off x="2674745" y="325398"/>
            <a:ext cx="6378990"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What CPP Means for MT</a:t>
            </a:r>
          </a:p>
        </p:txBody>
      </p:sp>
      <p:sp>
        <p:nvSpPr>
          <p:cNvPr id="19" name="TextBox 18"/>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20" name="TextBox 19"/>
          <p:cNvSpPr txBox="1"/>
          <p:nvPr/>
        </p:nvSpPr>
        <p:spPr>
          <a:xfrm>
            <a:off x="2819400" y="3324777"/>
            <a:ext cx="6629400" cy="1762021"/>
          </a:xfrm>
          <a:prstGeom prst="rect">
            <a:avLst/>
          </a:prstGeom>
          <a:noFill/>
        </p:spPr>
        <p:txBody>
          <a:bodyPr wrap="square" rtlCol="0">
            <a:spAutoFit/>
          </a:bodyPr>
          <a:lstStyle/>
          <a:p>
            <a:pPr marL="285750" indent="-285750">
              <a:spcAft>
                <a:spcPts val="500"/>
              </a:spcAft>
              <a:buClr>
                <a:srgbClr val="0070C0"/>
              </a:buClr>
              <a:buSzPct val="150000"/>
              <a:buFont typeface="Arial" panose="020B0604020202020204" pitchFamily="34" charset="0"/>
              <a:buChar char="•"/>
            </a:pPr>
            <a:r>
              <a:rPr lang="en-US" sz="2400" dirty="0"/>
              <a:t>Job loss, community loss</a:t>
            </a:r>
          </a:p>
          <a:p>
            <a:pPr marL="285750" indent="-285750">
              <a:spcAft>
                <a:spcPts val="500"/>
              </a:spcAft>
              <a:buClr>
                <a:srgbClr val="0070C0"/>
              </a:buClr>
              <a:buSzPct val="150000"/>
              <a:buFont typeface="Arial" panose="020B0604020202020204" pitchFamily="34" charset="0"/>
              <a:buChar char="•"/>
            </a:pPr>
            <a:r>
              <a:rPr lang="en-US" sz="2400" dirty="0"/>
              <a:t>Tiny effect on total emissions</a:t>
            </a:r>
            <a:endParaRPr lang="en-US" sz="2400" i="1" dirty="0"/>
          </a:p>
          <a:p>
            <a:pPr marL="285750" indent="-285750">
              <a:spcAft>
                <a:spcPts val="500"/>
              </a:spcAft>
              <a:buClr>
                <a:srgbClr val="0070C0"/>
              </a:buClr>
              <a:buSzPct val="150000"/>
              <a:buFont typeface="Arial" panose="020B0604020202020204" pitchFamily="34" charset="0"/>
              <a:buChar char="•"/>
            </a:pPr>
            <a:r>
              <a:rPr lang="en-US" sz="2400" dirty="0"/>
              <a:t>Asking for sacrifice for benefit of others</a:t>
            </a:r>
          </a:p>
          <a:p>
            <a:pPr marL="285750" indent="-285750">
              <a:spcAft>
                <a:spcPts val="500"/>
              </a:spcAft>
              <a:buClr>
                <a:srgbClr val="0070C0"/>
              </a:buClr>
              <a:buSzPct val="150000"/>
              <a:buFont typeface="Arial" panose="020B0604020202020204" pitchFamily="34" charset="0"/>
              <a:buChar char="•"/>
            </a:pPr>
            <a:r>
              <a:rPr lang="en-US" sz="2400" dirty="0"/>
              <a:t>Change to way of life, hardship</a:t>
            </a:r>
          </a:p>
        </p:txBody>
      </p:sp>
    </p:spTree>
    <p:extLst>
      <p:ext uri="{BB962C8B-B14F-4D97-AF65-F5344CB8AC3E}">
        <p14:creationId xmlns:p14="http://schemas.microsoft.com/office/powerpoint/2010/main" val="283949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14" name="Straight Connector 13"/>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8" name="TextBox 1"/>
          <p:cNvSpPr txBox="1">
            <a:spLocks noChangeArrowheads="1"/>
          </p:cNvSpPr>
          <p:nvPr/>
        </p:nvSpPr>
        <p:spPr bwMode="auto">
          <a:xfrm>
            <a:off x="3818738" y="310108"/>
            <a:ext cx="5104282"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Change the Message</a:t>
            </a:r>
          </a:p>
        </p:txBody>
      </p:sp>
      <p:sp>
        <p:nvSpPr>
          <p:cNvPr id="19" name="TextBox 18"/>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20" name="TextBox 19"/>
          <p:cNvSpPr txBox="1"/>
          <p:nvPr/>
        </p:nvSpPr>
        <p:spPr>
          <a:xfrm>
            <a:off x="609600" y="2066709"/>
            <a:ext cx="8305800" cy="1954381"/>
          </a:xfrm>
          <a:prstGeom prst="rect">
            <a:avLst/>
          </a:prstGeom>
          <a:noFill/>
        </p:spPr>
        <p:txBody>
          <a:bodyPr wrap="square" rtlCol="0">
            <a:spAutoFit/>
          </a:bodyPr>
          <a:lstStyle/>
          <a:p>
            <a:pPr marL="285750" indent="-285750">
              <a:spcAft>
                <a:spcPts val="1000"/>
              </a:spcAft>
              <a:buClr>
                <a:srgbClr val="0070C0"/>
              </a:buClr>
              <a:buSzPct val="150000"/>
              <a:buFont typeface="Arial" panose="020B0604020202020204" pitchFamily="34" charset="0"/>
              <a:buChar char="•"/>
            </a:pPr>
            <a:r>
              <a:rPr lang="en-US" sz="2400" dirty="0"/>
              <a:t>Bring it home – health, agriculture, forestry</a:t>
            </a:r>
          </a:p>
          <a:p>
            <a:pPr marL="285750" indent="-285750">
              <a:spcAft>
                <a:spcPts val="1000"/>
              </a:spcAft>
              <a:buClr>
                <a:srgbClr val="0070C0"/>
              </a:buClr>
              <a:buSzPct val="150000"/>
              <a:buFont typeface="Arial" panose="020B0604020202020204" pitchFamily="34" charset="0"/>
              <a:buChar char="•"/>
            </a:pPr>
            <a:r>
              <a:rPr lang="en-US" sz="2400" dirty="0"/>
              <a:t>Coal market is declining, move to other opportunities</a:t>
            </a:r>
          </a:p>
          <a:p>
            <a:pPr marL="285750" indent="-285750">
              <a:spcAft>
                <a:spcPts val="1000"/>
              </a:spcAft>
              <a:buClr>
                <a:srgbClr val="0070C0"/>
              </a:buClr>
              <a:buSzPct val="150000"/>
              <a:buFont typeface="Arial" panose="020B0604020202020204" pitchFamily="34" charset="0"/>
              <a:buChar char="•"/>
            </a:pPr>
            <a:r>
              <a:rPr lang="en-US" sz="2400" dirty="0"/>
              <a:t>Switch quickly to positive – weaken emotion in opposition</a:t>
            </a:r>
            <a:endParaRPr lang="en-US" sz="2000" dirty="0"/>
          </a:p>
          <a:p>
            <a:pPr marL="285750" indent="-285750">
              <a:spcAft>
                <a:spcPts val="1000"/>
              </a:spcAft>
              <a:buClr>
                <a:srgbClr val="0070C0"/>
              </a:buClr>
              <a:buSzPct val="150000"/>
              <a:buFont typeface="Arial" panose="020B0604020202020204" pitchFamily="34" charset="0"/>
              <a:buChar char="•"/>
            </a:pPr>
            <a:r>
              <a:rPr lang="en-US" sz="2400" dirty="0"/>
              <a:t>Renewables are the opportunity, bright future</a:t>
            </a:r>
          </a:p>
        </p:txBody>
      </p:sp>
      <p:sp>
        <p:nvSpPr>
          <p:cNvPr id="21" name="TextBox 1"/>
          <p:cNvSpPr txBox="1">
            <a:spLocks noChangeArrowheads="1"/>
          </p:cNvSpPr>
          <p:nvPr/>
        </p:nvSpPr>
        <p:spPr bwMode="auto">
          <a:xfrm>
            <a:off x="1600200" y="4191000"/>
            <a:ext cx="6415089" cy="923330"/>
          </a:xfrm>
          <a:prstGeom prst="rect">
            <a:avLst/>
          </a:prstGeom>
          <a:noFill/>
          <a:ln w="9525">
            <a:noFill/>
            <a:miter lim="800000"/>
            <a:headEnd/>
            <a:tailEnd/>
          </a:ln>
        </p:spPr>
        <p:txBody>
          <a:bodyPr wrap="none">
            <a:spAutoFit/>
          </a:bodyPr>
          <a:lstStyle/>
          <a:p>
            <a:r>
              <a:rPr lang="en-US" sz="5400" b="1" i="1" dirty="0">
                <a:solidFill>
                  <a:srgbClr val="D91137"/>
                </a:solidFill>
                <a:latin typeface="+mn-lt"/>
                <a:cs typeface="Nirmala UI Semilight" panose="020B0402040204020203" pitchFamily="34" charset="0"/>
              </a:rPr>
              <a:t>Focus on Opportunity</a:t>
            </a:r>
          </a:p>
        </p:txBody>
      </p:sp>
    </p:spTree>
    <p:extLst>
      <p:ext uri="{BB962C8B-B14F-4D97-AF65-F5344CB8AC3E}">
        <p14:creationId xmlns:p14="http://schemas.microsoft.com/office/powerpoint/2010/main" val="25382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4191000" y="297359"/>
            <a:ext cx="4716356"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Coal Consumption</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pic>
        <p:nvPicPr>
          <p:cNvPr id="4" name="Picture 3"/>
          <p:cNvPicPr>
            <a:picLocks noChangeAspect="1"/>
          </p:cNvPicPr>
          <p:nvPr/>
        </p:nvPicPr>
        <p:blipFill>
          <a:blip r:embed="rId4"/>
          <a:stretch>
            <a:fillRect/>
          </a:stretch>
        </p:blipFill>
        <p:spPr>
          <a:xfrm>
            <a:off x="533400" y="1981200"/>
            <a:ext cx="8199120" cy="3746948"/>
          </a:xfrm>
          <a:prstGeom prst="rect">
            <a:avLst/>
          </a:prstGeom>
        </p:spPr>
      </p:pic>
    </p:spTree>
    <p:extLst>
      <p:ext uri="{BB962C8B-B14F-4D97-AF65-F5344CB8AC3E}">
        <p14:creationId xmlns:p14="http://schemas.microsoft.com/office/powerpoint/2010/main" val="15575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3124200" y="292933"/>
            <a:ext cx="5872120"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Renewables Investment</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pic>
        <p:nvPicPr>
          <p:cNvPr id="12" name="Picture 11"/>
          <p:cNvPicPr>
            <a:picLocks noChangeAspect="1"/>
          </p:cNvPicPr>
          <p:nvPr/>
        </p:nvPicPr>
        <p:blipFill>
          <a:blip r:embed="rId4"/>
          <a:stretch>
            <a:fillRect/>
          </a:stretch>
        </p:blipFill>
        <p:spPr>
          <a:xfrm>
            <a:off x="1090014" y="1809763"/>
            <a:ext cx="7558517" cy="3534368"/>
          </a:xfrm>
          <a:prstGeom prst="rect">
            <a:avLst/>
          </a:prstGeom>
        </p:spPr>
      </p:pic>
      <p:sp>
        <p:nvSpPr>
          <p:cNvPr id="2" name="Rectangle 1"/>
          <p:cNvSpPr/>
          <p:nvPr/>
        </p:nvSpPr>
        <p:spPr>
          <a:xfrm>
            <a:off x="1441450" y="5801631"/>
            <a:ext cx="6766596" cy="584775"/>
          </a:xfrm>
          <a:prstGeom prst="rect">
            <a:avLst/>
          </a:prstGeom>
        </p:spPr>
        <p:txBody>
          <a:bodyPr wrap="none">
            <a:spAutoFit/>
          </a:bodyPr>
          <a:lstStyle/>
          <a:p>
            <a:pPr>
              <a:spcAft>
                <a:spcPts val="1000"/>
              </a:spcAft>
              <a:buClr>
                <a:srgbClr val="0070C0"/>
              </a:buClr>
              <a:buSzPct val="150000"/>
            </a:pPr>
            <a:r>
              <a:rPr lang="en-US" sz="3200" dirty="0"/>
              <a:t>Growing even in low oil price market</a:t>
            </a:r>
          </a:p>
        </p:txBody>
      </p:sp>
      <p:sp>
        <p:nvSpPr>
          <p:cNvPr id="3" name="Rectangle 2"/>
          <p:cNvSpPr/>
          <p:nvPr/>
        </p:nvSpPr>
        <p:spPr>
          <a:xfrm>
            <a:off x="1403350" y="5315650"/>
            <a:ext cx="2964273" cy="276999"/>
          </a:xfrm>
          <a:prstGeom prst="rect">
            <a:avLst/>
          </a:prstGeom>
        </p:spPr>
        <p:txBody>
          <a:bodyPr wrap="none">
            <a:spAutoFit/>
          </a:bodyPr>
          <a:lstStyle/>
          <a:p>
            <a:r>
              <a:rPr lang="en-US" sz="1200" dirty="0">
                <a:solidFill>
                  <a:srgbClr val="999999"/>
                </a:solidFill>
                <a:latin typeface="TiemposTextWeb-Regular"/>
              </a:rPr>
              <a:t>Source: Bloomberg New Energy Finance</a:t>
            </a:r>
          </a:p>
        </p:txBody>
      </p:sp>
      <p:sp>
        <p:nvSpPr>
          <p:cNvPr id="4" name="TextBox 3"/>
          <p:cNvSpPr txBox="1"/>
          <p:nvPr/>
        </p:nvSpPr>
        <p:spPr>
          <a:xfrm rot="16200000">
            <a:off x="-15078" y="3227615"/>
            <a:ext cx="2106667" cy="400110"/>
          </a:xfrm>
          <a:prstGeom prst="rect">
            <a:avLst/>
          </a:prstGeom>
          <a:noFill/>
        </p:spPr>
        <p:txBody>
          <a:bodyPr wrap="none" rtlCol="0">
            <a:spAutoFit/>
          </a:bodyPr>
          <a:lstStyle/>
          <a:p>
            <a:r>
              <a:rPr lang="en-US" sz="2000" b="1" dirty="0"/>
              <a:t>U.S. Investment</a:t>
            </a:r>
          </a:p>
        </p:txBody>
      </p:sp>
    </p:spTree>
    <p:extLst>
      <p:ext uri="{BB962C8B-B14F-4D97-AF65-F5344CB8AC3E}">
        <p14:creationId xmlns:p14="http://schemas.microsoft.com/office/powerpoint/2010/main" val="134452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3715400" y="263145"/>
            <a:ext cx="5047600"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Renewables Growth</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pic>
        <p:nvPicPr>
          <p:cNvPr id="2" name="Picture 1"/>
          <p:cNvPicPr>
            <a:picLocks noChangeAspect="1"/>
          </p:cNvPicPr>
          <p:nvPr/>
        </p:nvPicPr>
        <p:blipFill>
          <a:blip r:embed="rId4"/>
          <a:stretch>
            <a:fillRect/>
          </a:stretch>
        </p:blipFill>
        <p:spPr>
          <a:xfrm>
            <a:off x="304800" y="2057400"/>
            <a:ext cx="8667750" cy="3530505"/>
          </a:xfrm>
          <a:prstGeom prst="rect">
            <a:avLst/>
          </a:prstGeom>
        </p:spPr>
      </p:pic>
      <p:sp>
        <p:nvSpPr>
          <p:cNvPr id="3" name="Rectangle 2"/>
          <p:cNvSpPr/>
          <p:nvPr/>
        </p:nvSpPr>
        <p:spPr>
          <a:xfrm>
            <a:off x="685800" y="5867400"/>
            <a:ext cx="8153400" cy="553998"/>
          </a:xfrm>
          <a:prstGeom prst="rect">
            <a:avLst/>
          </a:prstGeom>
        </p:spPr>
        <p:txBody>
          <a:bodyPr wrap="square">
            <a:spAutoFit/>
          </a:bodyPr>
          <a:lstStyle/>
          <a:p>
            <a:r>
              <a:rPr lang="en-US" dirty="0">
                <a:solidFill>
                  <a:srgbClr val="555555"/>
                </a:solidFill>
                <a:latin typeface="NHaasGroteskTXPro-55Rg"/>
              </a:rPr>
              <a:t>Renewables’ share of power generation. Scale is shown in doublings. </a:t>
            </a:r>
            <a:r>
              <a:rPr lang="en-US" sz="1200" dirty="0">
                <a:solidFill>
                  <a:srgbClr val="3C3C3C"/>
                </a:solidFill>
                <a:latin typeface="TiemposTextWeb-Regular"/>
              </a:rPr>
              <a:t> </a:t>
            </a:r>
          </a:p>
          <a:p>
            <a:r>
              <a:rPr lang="en-US" sz="1200" dirty="0">
                <a:solidFill>
                  <a:srgbClr val="999999"/>
                </a:solidFill>
                <a:latin typeface="TiemposTextWeb-Regular"/>
              </a:rPr>
              <a:t>Source: Bloomberg New Energy Finance</a:t>
            </a:r>
            <a:endParaRPr lang="en-US" sz="1200" b="0" i="0" dirty="0">
              <a:solidFill>
                <a:srgbClr val="999999"/>
              </a:solidFill>
              <a:effectLst/>
              <a:latin typeface="TiemposTextWeb-Regular"/>
            </a:endParaRPr>
          </a:p>
        </p:txBody>
      </p:sp>
    </p:spTree>
    <p:extLst>
      <p:ext uri="{BB962C8B-B14F-4D97-AF65-F5344CB8AC3E}">
        <p14:creationId xmlns:p14="http://schemas.microsoft.com/office/powerpoint/2010/main" val="217487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4087412" y="263145"/>
            <a:ext cx="4827988"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Renewables Future</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pic>
        <p:nvPicPr>
          <p:cNvPr id="3" name="Picture 2"/>
          <p:cNvPicPr>
            <a:picLocks noChangeAspect="1"/>
          </p:cNvPicPr>
          <p:nvPr/>
        </p:nvPicPr>
        <p:blipFill>
          <a:blip r:embed="rId4"/>
          <a:stretch>
            <a:fillRect/>
          </a:stretch>
        </p:blipFill>
        <p:spPr>
          <a:xfrm>
            <a:off x="533400" y="2133600"/>
            <a:ext cx="8362950" cy="3833973"/>
          </a:xfrm>
          <a:prstGeom prst="rect">
            <a:avLst/>
          </a:prstGeom>
        </p:spPr>
      </p:pic>
    </p:spTree>
    <p:extLst>
      <p:ext uri="{BB962C8B-B14F-4D97-AF65-F5344CB8AC3E}">
        <p14:creationId xmlns:p14="http://schemas.microsoft.com/office/powerpoint/2010/main" val="3609426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Open Standalone PNG">
            <a:hlinkClick r:id="rId2"/>
          </p:cNvPr>
          <p:cNvPicPr>
            <a:picLocks noChangeAspect="1" noChangeArrowheads="1"/>
          </p:cNvPicPr>
          <p:nvPr/>
        </p:nvPicPr>
        <p:blipFill>
          <a:blip r:embed="rId3"/>
          <a:srcRect/>
          <a:stretch>
            <a:fillRect/>
          </a:stretch>
        </p:blipFill>
        <p:spPr bwMode="auto">
          <a:xfrm>
            <a:off x="533400" y="452487"/>
            <a:ext cx="1816100" cy="1254125"/>
          </a:xfrm>
          <a:prstGeom prst="rect">
            <a:avLst/>
          </a:prstGeom>
          <a:noFill/>
          <a:ln w="9525">
            <a:noFill/>
            <a:miter lim="800000"/>
            <a:headEnd/>
            <a:tailEnd/>
          </a:ln>
        </p:spPr>
      </p:pic>
      <p:cxnSp>
        <p:nvCxnSpPr>
          <p:cNvPr id="7" name="Straight Connector 6"/>
          <p:cNvCxnSpPr/>
          <p:nvPr/>
        </p:nvCxnSpPr>
        <p:spPr>
          <a:xfrm>
            <a:off x="2514600" y="1219200"/>
            <a:ext cx="6629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1371600"/>
            <a:ext cx="518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1"/>
          <p:cNvSpPr txBox="1">
            <a:spLocks noChangeArrowheads="1"/>
          </p:cNvSpPr>
          <p:nvPr/>
        </p:nvSpPr>
        <p:spPr bwMode="auto">
          <a:xfrm>
            <a:off x="4876800" y="190944"/>
            <a:ext cx="3743332" cy="769441"/>
          </a:xfrm>
          <a:prstGeom prst="rect">
            <a:avLst/>
          </a:prstGeom>
          <a:noFill/>
          <a:ln w="9525">
            <a:noFill/>
            <a:miter lim="800000"/>
            <a:headEnd/>
            <a:tailEnd/>
          </a:ln>
        </p:spPr>
        <p:txBody>
          <a:bodyPr wrap="none">
            <a:spAutoFit/>
          </a:bodyPr>
          <a:lstStyle/>
          <a:p>
            <a:r>
              <a:rPr lang="en-US" sz="4400" b="1" dirty="0">
                <a:latin typeface="Times New Roman" pitchFamily="18" charset="0"/>
                <a:cs typeface="Times New Roman" pitchFamily="18" charset="0"/>
              </a:rPr>
              <a:t>Key Learnings</a:t>
            </a:r>
          </a:p>
        </p:txBody>
      </p:sp>
      <p:sp>
        <p:nvSpPr>
          <p:cNvPr id="10" name="TextBox 9"/>
          <p:cNvSpPr txBox="1"/>
          <p:nvPr/>
        </p:nvSpPr>
        <p:spPr>
          <a:xfrm>
            <a:off x="1752600" y="1214773"/>
            <a:ext cx="1967205" cy="369332"/>
          </a:xfrm>
          <a:prstGeom prst="rect">
            <a:avLst/>
          </a:prstGeom>
          <a:noFill/>
        </p:spPr>
        <p:txBody>
          <a:bodyPr wrap="none" rtlCol="0">
            <a:spAutoFit/>
          </a:bodyPr>
          <a:lstStyle/>
          <a:p>
            <a:r>
              <a:rPr lang="en-US" b="1" i="1" dirty="0"/>
              <a:t>Price on Carbon</a:t>
            </a:r>
          </a:p>
        </p:txBody>
      </p:sp>
      <p:sp>
        <p:nvSpPr>
          <p:cNvPr id="12" name="TextBox 11"/>
          <p:cNvSpPr txBox="1"/>
          <p:nvPr/>
        </p:nvSpPr>
        <p:spPr>
          <a:xfrm>
            <a:off x="647700" y="2057400"/>
            <a:ext cx="8458200" cy="2451953"/>
          </a:xfrm>
          <a:prstGeom prst="rect">
            <a:avLst/>
          </a:prstGeom>
          <a:noFill/>
        </p:spPr>
        <p:txBody>
          <a:bodyPr wrap="square" rtlCol="0">
            <a:spAutoFit/>
          </a:bodyPr>
          <a:lstStyle/>
          <a:p>
            <a:pPr marL="285750" indent="-285750">
              <a:spcAft>
                <a:spcPts val="1000"/>
              </a:spcAft>
              <a:buClr>
                <a:srgbClr val="0070C0"/>
              </a:buClr>
              <a:buSzPct val="150000"/>
              <a:buFont typeface="Arial" panose="020B0604020202020204" pitchFamily="34" charset="0"/>
              <a:buChar char="•"/>
            </a:pPr>
            <a:r>
              <a:rPr lang="en-US" sz="2400" dirty="0"/>
              <a:t>Bring the message home – focus on local effects</a:t>
            </a:r>
          </a:p>
          <a:p>
            <a:pPr marL="285750" indent="-285750">
              <a:spcAft>
                <a:spcPts val="1000"/>
              </a:spcAft>
              <a:buClr>
                <a:srgbClr val="0070C0"/>
              </a:buClr>
              <a:buSzPct val="150000"/>
              <a:buFont typeface="Arial" panose="020B0604020202020204" pitchFamily="34" charset="0"/>
              <a:buChar char="•"/>
            </a:pPr>
            <a:r>
              <a:rPr lang="en-US" sz="2400" dirty="0"/>
              <a:t>Inevitable change in markets globally</a:t>
            </a:r>
          </a:p>
          <a:p>
            <a:pPr marL="285750" indent="-285750">
              <a:spcAft>
                <a:spcPts val="1000"/>
              </a:spcAft>
              <a:buClr>
                <a:srgbClr val="0070C0"/>
              </a:buClr>
              <a:buSzPct val="150000"/>
              <a:buFont typeface="Arial" panose="020B0604020202020204" pitchFamily="34" charset="0"/>
              <a:buChar char="•"/>
            </a:pPr>
            <a:r>
              <a:rPr lang="en-US" sz="2400" dirty="0"/>
              <a:t>Take it quickly to the positive – a better, cleaner world</a:t>
            </a:r>
          </a:p>
          <a:p>
            <a:pPr marL="285750" indent="-285750">
              <a:spcAft>
                <a:spcPts val="1000"/>
              </a:spcAft>
              <a:buClr>
                <a:srgbClr val="0070C0"/>
              </a:buClr>
              <a:buSzPct val="150000"/>
              <a:buFont typeface="Arial" panose="020B0604020202020204" pitchFamily="34" charset="0"/>
              <a:buChar char="•"/>
            </a:pPr>
            <a:r>
              <a:rPr lang="en-US" sz="2400" dirty="0"/>
              <a:t>Renewables opportunities, carbon pricing advantages</a:t>
            </a:r>
          </a:p>
          <a:p>
            <a:pPr marL="285750" indent="-285750">
              <a:spcAft>
                <a:spcPts val="1000"/>
              </a:spcAft>
              <a:buClr>
                <a:srgbClr val="0070C0"/>
              </a:buClr>
              <a:buSzPct val="150000"/>
              <a:buFont typeface="Arial" panose="020B0604020202020204" pitchFamily="34" charset="0"/>
              <a:buChar char="•"/>
            </a:pPr>
            <a:r>
              <a:rPr lang="en-US" sz="2400" dirty="0"/>
              <a:t>Grab a big share of the upside</a:t>
            </a:r>
          </a:p>
        </p:txBody>
      </p:sp>
      <p:sp>
        <p:nvSpPr>
          <p:cNvPr id="2" name="TextBox 1"/>
          <p:cNvSpPr txBox="1"/>
          <p:nvPr/>
        </p:nvSpPr>
        <p:spPr>
          <a:xfrm>
            <a:off x="647700" y="4978220"/>
            <a:ext cx="7734300" cy="923330"/>
          </a:xfrm>
          <a:prstGeom prst="rect">
            <a:avLst/>
          </a:prstGeom>
          <a:noFill/>
        </p:spPr>
        <p:txBody>
          <a:bodyPr wrap="square" rtlCol="0">
            <a:spAutoFit/>
          </a:bodyPr>
          <a:lstStyle/>
          <a:p>
            <a:r>
              <a:rPr lang="en-US" sz="3200" b="1" i="1" dirty="0">
                <a:solidFill>
                  <a:srgbClr val="D91137"/>
                </a:solidFill>
                <a:latin typeface="+mn-lt"/>
                <a:cs typeface="Nirmala UI Semilight" panose="020B0402040204020203" pitchFamily="34" charset="0"/>
              </a:rPr>
              <a:t>Proof in the Pudding:  </a:t>
            </a:r>
          </a:p>
          <a:p>
            <a:r>
              <a:rPr lang="en-US" sz="2200" dirty="0"/>
              <a:t>Very positive response from Republican Congressional staff</a:t>
            </a:r>
          </a:p>
        </p:txBody>
      </p:sp>
    </p:spTree>
    <p:extLst>
      <p:ext uri="{BB962C8B-B14F-4D97-AF65-F5344CB8AC3E}">
        <p14:creationId xmlns:p14="http://schemas.microsoft.com/office/powerpoint/2010/main" val="182224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27058</TotalTime>
  <Words>1250</Words>
  <Application>Microsoft Office PowerPoint</Application>
  <PresentationFormat>On-screen Show (4:3)</PresentationFormat>
  <Paragraphs>142</Paragraphs>
  <Slides>20</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NHaasGroteskTXPro-55Rg</vt:lpstr>
      <vt:lpstr>Nirmala UI Semilight</vt:lpstr>
      <vt:lpstr>TiemposTextWeb-Regular</vt:lpstr>
      <vt:lpstr>Times New Roman</vt:lpstr>
      <vt:lpstr>Wingdings</vt:lpstr>
      <vt:lpstr>Office Theme</vt:lpstr>
      <vt:lpstr>Coal-rich States Example: Montana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Progressive States Example: Massachusetts</vt:lpstr>
      <vt:lpstr>PowerPoint Presentation</vt:lpstr>
      <vt:lpstr>PowerPoint Presentation</vt:lpstr>
      <vt:lpstr>PowerPoint Presentation</vt:lpstr>
      <vt:lpstr>Delaware Price on Carbon (DEPOC) Study  </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dc:creator>
  <cp:lastModifiedBy>Linda Swift</cp:lastModifiedBy>
  <cp:revision>167</cp:revision>
  <cp:lastPrinted>2016-05-04T23:10:16Z</cp:lastPrinted>
  <dcterms:created xsi:type="dcterms:W3CDTF">2015-05-13T18:56:45Z</dcterms:created>
  <dcterms:modified xsi:type="dcterms:W3CDTF">2016-06-22T17:53:54Z</dcterms:modified>
</cp:coreProperties>
</file>